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4"/>
  </p:sldMasterIdLst>
  <p:notesMasterIdLst>
    <p:notesMasterId r:id="rId33"/>
  </p:notesMasterIdLst>
  <p:sldIdLst>
    <p:sldId id="256" r:id="rId5"/>
    <p:sldId id="302" r:id="rId6"/>
    <p:sldId id="303" r:id="rId7"/>
    <p:sldId id="295" r:id="rId8"/>
    <p:sldId id="268" r:id="rId9"/>
    <p:sldId id="312" r:id="rId10"/>
    <p:sldId id="315" r:id="rId11"/>
    <p:sldId id="314" r:id="rId12"/>
    <p:sldId id="316" r:id="rId13"/>
    <p:sldId id="278" r:id="rId14"/>
    <p:sldId id="317" r:id="rId15"/>
    <p:sldId id="272" r:id="rId16"/>
    <p:sldId id="318" r:id="rId17"/>
    <p:sldId id="257" r:id="rId18"/>
    <p:sldId id="273" r:id="rId19"/>
    <p:sldId id="321" r:id="rId20"/>
    <p:sldId id="271" r:id="rId21"/>
    <p:sldId id="319" r:id="rId22"/>
    <p:sldId id="305" r:id="rId23"/>
    <p:sldId id="322" r:id="rId24"/>
    <p:sldId id="309" r:id="rId25"/>
    <p:sldId id="323" r:id="rId26"/>
    <p:sldId id="274" r:id="rId27"/>
    <p:sldId id="324" r:id="rId28"/>
    <p:sldId id="304" r:id="rId29"/>
    <p:sldId id="320" r:id="rId30"/>
    <p:sldId id="325" r:id="rId31"/>
    <p:sldId id="26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Hyatt" initials="TH" lastIdx="1" clrIdx="0">
    <p:extLst>
      <p:ext uri="{19B8F6BF-5375-455C-9EA6-DF929625EA0E}">
        <p15:presenceInfo xmlns:p15="http://schemas.microsoft.com/office/powerpoint/2012/main" userId="e15a60d6adda69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varScale="1">
        <p:scale>
          <a:sx n="85" d="100"/>
          <a:sy n="85" d="100"/>
        </p:scale>
        <p:origin x="77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1T14:17:28.488"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5D94F-B201-435B-9B99-959FBA54B738}" type="datetimeFigureOut">
              <a:rPr lang="en-US" smtClean="0"/>
              <a:t>9/11/2020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D7F58-3D22-4305-81E8-01881066F4FF}" type="slidenum">
              <a:rPr lang="en-US" smtClean="0"/>
              <a:t>‹#›</a:t>
            </a:fld>
            <a:endParaRPr lang="en-US" dirty="0"/>
          </a:p>
        </p:txBody>
      </p:sp>
    </p:spTree>
    <p:extLst>
      <p:ext uri="{BB962C8B-B14F-4D97-AF65-F5344CB8AC3E}">
        <p14:creationId xmlns:p14="http://schemas.microsoft.com/office/powerpoint/2010/main" val="415876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D7F58-3D22-4305-81E8-01881066F4FF}" type="slidenum">
              <a:rPr lang="en-US" smtClean="0"/>
              <a:t>1</a:t>
            </a:fld>
            <a:endParaRPr lang="en-US" dirty="0"/>
          </a:p>
        </p:txBody>
      </p:sp>
    </p:spTree>
    <p:extLst>
      <p:ext uri="{BB962C8B-B14F-4D97-AF65-F5344CB8AC3E}">
        <p14:creationId xmlns:p14="http://schemas.microsoft.com/office/powerpoint/2010/main" val="77458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99B1-74BF-47BE-894B-05177B3138B8}" type="slidenum">
              <a:rPr lang="en-US" smtClean="0"/>
              <a:t>2</a:t>
            </a:fld>
            <a:endParaRPr lang="en-US" dirty="0"/>
          </a:p>
        </p:txBody>
      </p:sp>
    </p:spTree>
    <p:extLst>
      <p:ext uri="{BB962C8B-B14F-4D97-AF65-F5344CB8AC3E}">
        <p14:creationId xmlns:p14="http://schemas.microsoft.com/office/powerpoint/2010/main" val="366280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99B1-74BF-47BE-894B-05177B3138B8}" type="slidenum">
              <a:rPr lang="en-US" smtClean="0"/>
              <a:t>5</a:t>
            </a:fld>
            <a:endParaRPr lang="en-US" dirty="0"/>
          </a:p>
        </p:txBody>
      </p:sp>
    </p:spTree>
    <p:extLst>
      <p:ext uri="{BB962C8B-B14F-4D97-AF65-F5344CB8AC3E}">
        <p14:creationId xmlns:p14="http://schemas.microsoft.com/office/powerpoint/2010/main" val="58990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99B1-74BF-47BE-894B-05177B3138B8}" type="slidenum">
              <a:rPr lang="en-US" smtClean="0"/>
              <a:t>7</a:t>
            </a:fld>
            <a:endParaRPr lang="en-US" dirty="0"/>
          </a:p>
        </p:txBody>
      </p:sp>
    </p:spTree>
    <p:extLst>
      <p:ext uri="{BB962C8B-B14F-4D97-AF65-F5344CB8AC3E}">
        <p14:creationId xmlns:p14="http://schemas.microsoft.com/office/powerpoint/2010/main" val="130665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99B1-74BF-47BE-894B-05177B3138B8}" type="slidenum">
              <a:rPr lang="en-US" smtClean="0"/>
              <a:t>8</a:t>
            </a:fld>
            <a:endParaRPr lang="en-US" dirty="0"/>
          </a:p>
        </p:txBody>
      </p:sp>
    </p:spTree>
    <p:extLst>
      <p:ext uri="{BB962C8B-B14F-4D97-AF65-F5344CB8AC3E}">
        <p14:creationId xmlns:p14="http://schemas.microsoft.com/office/powerpoint/2010/main" val="351963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99B1-74BF-47BE-894B-05177B3138B8}" type="slidenum">
              <a:rPr lang="en-US" smtClean="0"/>
              <a:t>9</a:t>
            </a:fld>
            <a:endParaRPr lang="en-US" dirty="0"/>
          </a:p>
        </p:txBody>
      </p:sp>
    </p:spTree>
    <p:extLst>
      <p:ext uri="{BB962C8B-B14F-4D97-AF65-F5344CB8AC3E}">
        <p14:creationId xmlns:p14="http://schemas.microsoft.com/office/powerpoint/2010/main" val="97143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99B1-74BF-47BE-894B-05177B3138B8}" type="slidenum">
              <a:rPr lang="en-US" smtClean="0"/>
              <a:t>10</a:t>
            </a:fld>
            <a:endParaRPr lang="en-US" dirty="0"/>
          </a:p>
        </p:txBody>
      </p:sp>
    </p:spTree>
    <p:extLst>
      <p:ext uri="{BB962C8B-B14F-4D97-AF65-F5344CB8AC3E}">
        <p14:creationId xmlns:p14="http://schemas.microsoft.com/office/powerpoint/2010/main" val="283318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99B1-74BF-47BE-894B-05177B3138B8}" type="slidenum">
              <a:rPr lang="en-US" smtClean="0"/>
              <a:t>11</a:t>
            </a:fld>
            <a:endParaRPr lang="en-US" dirty="0"/>
          </a:p>
        </p:txBody>
      </p:sp>
    </p:spTree>
    <p:extLst>
      <p:ext uri="{BB962C8B-B14F-4D97-AF65-F5344CB8AC3E}">
        <p14:creationId xmlns:p14="http://schemas.microsoft.com/office/powerpoint/2010/main" val="271738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D7F58-3D22-4305-81E8-01881066F4FF}" type="slidenum">
              <a:rPr lang="en-US" smtClean="0"/>
              <a:t>28</a:t>
            </a:fld>
            <a:endParaRPr lang="en-US" dirty="0"/>
          </a:p>
        </p:txBody>
      </p:sp>
    </p:spTree>
    <p:extLst>
      <p:ext uri="{BB962C8B-B14F-4D97-AF65-F5344CB8AC3E}">
        <p14:creationId xmlns:p14="http://schemas.microsoft.com/office/powerpoint/2010/main" val="102841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3D13B8-3165-4D98-A25B-CD050226EDFE}"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44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492CC-55DA-4137-9B68-7A282C20A575}"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92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22683-98D4-4196-B12A-CF146649B045}"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3703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F688DA-A05F-4DFA-A150-083DF8F8A374}"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557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2C7B3-447B-44EB-9147-E589FAF3CA9B}"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617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3B4382-4746-483C-8D19-BFFF7393ECC1}"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069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708A28-A86B-4B0F-8D73-34FC8C34905C}"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718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A4342-B4FF-4BA2-A829-814778E2B9F8}"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476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8395F-BA2A-403D-B381-E68122B2475D}"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35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FF5712-0404-4136-B010-286C688C2A74}" type="datetime1">
              <a:rPr lang="en-US" smtClean="0"/>
              <a:t>9/11/2020</a:t>
            </a:fld>
            <a:endParaRPr lang="en-US" dirty="0"/>
          </a:p>
        </p:txBody>
      </p:sp>
      <p:sp>
        <p:nvSpPr>
          <p:cNvPr id="5" name="Footer Placeholder 4"/>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70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58602-6EAE-4EC3-AB29-89FA7B90483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69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7A5982-1C1A-49D8-9CE1-EAB4F306AD55}" type="datetime1">
              <a:rPr lang="en-US" smtClean="0"/>
              <a:t>9/11/2020</a:t>
            </a:fld>
            <a:endParaRPr lang="en-US" dirty="0"/>
          </a:p>
        </p:txBody>
      </p:sp>
      <p:sp>
        <p:nvSpPr>
          <p:cNvPr id="8" name="Footer Placeholder 7"/>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62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635BE-C483-4648-BF04-AB57B373B081}" type="datetime1">
              <a:rPr lang="en-US" smtClean="0"/>
              <a:t>9/11/2020</a:t>
            </a:fld>
            <a:endParaRPr lang="en-US" dirty="0"/>
          </a:p>
        </p:txBody>
      </p:sp>
      <p:sp>
        <p:nvSpPr>
          <p:cNvPr id="4" name="Footer Placeholder 3"/>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98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3D44A-1D28-414C-AEDD-9E777F6E8D55}" type="datetime1">
              <a:rPr lang="en-US" smtClean="0"/>
              <a:t>9/11/2020</a:t>
            </a:fld>
            <a:endParaRPr lang="en-US" dirty="0"/>
          </a:p>
        </p:txBody>
      </p:sp>
      <p:sp>
        <p:nvSpPr>
          <p:cNvPr id="3" name="Footer Placeholder 2"/>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363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2E3A14-7CF7-46BC-85FB-A7EE3D98E23E}"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20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7E641-D0D2-4508-AA38-611A9C60A471}" type="datetime1">
              <a:rPr lang="en-US" smtClean="0"/>
              <a:t>9/11/2020</a:t>
            </a:fld>
            <a:endParaRPr lang="en-US" dirty="0"/>
          </a:p>
        </p:txBody>
      </p:sp>
      <p:sp>
        <p:nvSpPr>
          <p:cNvPr id="6" name="Footer Placeholder 5"/>
          <p:cNvSpPr>
            <a:spLocks noGrp="1"/>
          </p:cNvSpPr>
          <p:nvPr>
            <p:ph type="ftr" sz="quarter" idx="11"/>
          </p:nvPr>
        </p:nvSpPr>
        <p:spPr/>
        <p:txBody>
          <a:bodyPr/>
          <a:lstStyle/>
          <a:p>
            <a:r>
              <a:rPr lang="en-US" dirty="0"/>
              <a:t>2015 Islamic Services of America (ISA); Confidential and Proprietary to ISA.  Not to be shared or disseminated without the prior written approval of ISA.</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635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D6877A-398F-44E6-8132-DA8D38203188}" type="datetime1">
              <a:rPr lang="en-US" smtClean="0"/>
              <a:t>9/11/2020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2015 Islamic Services of America (ISA); Confidential and Proprietary to ISA.  Not to be shared or disseminated without the prior written approval of ISA.</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1724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isahalal.com/" TargetMode="External"/><Relationship Id="rId7"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1.jpg"/><Relationship Id="rId4" Type="http://schemas.openxmlformats.org/officeDocument/2006/relationships/hyperlink" Target="mailto:isa@isahala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6050" y="582368"/>
            <a:ext cx="7766936" cy="763538"/>
          </a:xfrm>
        </p:spPr>
        <p:txBody>
          <a:bodyPr>
            <a:noAutofit/>
          </a:bodyPr>
          <a:lstStyle/>
          <a:p>
            <a:pPr algn="ctr">
              <a:spcBef>
                <a:spcPts val="0"/>
              </a:spcBef>
              <a:spcAft>
                <a:spcPts val="0"/>
              </a:spcAft>
            </a:pPr>
            <a:r>
              <a:rPr lang="en-US" sz="4000" b="1" dirty="0"/>
              <a:t>Providing Value Added Service</a:t>
            </a:r>
          </a:p>
          <a:p>
            <a:pPr algn="ctr">
              <a:spcBef>
                <a:spcPts val="0"/>
              </a:spcBef>
              <a:spcAft>
                <a:spcPts val="0"/>
              </a:spcAft>
            </a:pPr>
            <a:r>
              <a:rPr lang="en-US" sz="4000" b="1" dirty="0"/>
              <a:t>To Halal Certification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287" y="4041854"/>
            <a:ext cx="1920175" cy="1843228"/>
          </a:xfrm>
          <a:prstGeom prst="rect">
            <a:avLst/>
          </a:prstGeom>
        </p:spPr>
      </p:pic>
      <p:pic>
        <p:nvPicPr>
          <p:cNvPr id="5" name="Picture 4">
            <a:extLst>
              <a:ext uri="{FF2B5EF4-FFF2-40B4-BE49-F238E27FC236}">
                <a16:creationId xmlns:a16="http://schemas.microsoft.com/office/drawing/2014/main" id="{D5EBFE47-A169-4AC4-91C9-B9C3C2557256}"/>
              </a:ext>
            </a:extLst>
          </p:cNvPr>
          <p:cNvPicPr>
            <a:picLocks noChangeAspect="1"/>
          </p:cNvPicPr>
          <p:nvPr/>
        </p:nvPicPr>
        <p:blipFill>
          <a:blip r:embed="rId4"/>
          <a:stretch>
            <a:fillRect/>
          </a:stretch>
        </p:blipFill>
        <p:spPr>
          <a:xfrm>
            <a:off x="3797999" y="2336340"/>
            <a:ext cx="3695700" cy="771525"/>
          </a:xfrm>
          <a:prstGeom prst="rect">
            <a:avLst/>
          </a:prstGeom>
        </p:spPr>
      </p:pic>
      <p:sp>
        <p:nvSpPr>
          <p:cNvPr id="2" name="Rectangle 1">
            <a:extLst>
              <a:ext uri="{FF2B5EF4-FFF2-40B4-BE49-F238E27FC236}">
                <a16:creationId xmlns:a16="http://schemas.microsoft.com/office/drawing/2014/main" id="{80A82889-5795-4EAE-9BC6-F69ADAB681A1}"/>
              </a:ext>
            </a:extLst>
          </p:cNvPr>
          <p:cNvSpPr/>
          <p:nvPr/>
        </p:nvSpPr>
        <p:spPr>
          <a:xfrm>
            <a:off x="3242415" y="3350026"/>
            <a:ext cx="4596002" cy="400110"/>
          </a:xfrm>
          <a:prstGeom prst="rect">
            <a:avLst/>
          </a:prstGeom>
        </p:spPr>
        <p:txBody>
          <a:bodyPr wrap="none">
            <a:spAutoFit/>
          </a:bodyPr>
          <a:lstStyle/>
          <a:p>
            <a:pPr algn="ctr"/>
            <a:r>
              <a:rPr lang="en-US" b="1" i="1" dirty="0">
                <a:solidFill>
                  <a:schemeClr val="accent2">
                    <a:lumMod val="50000"/>
                  </a:schemeClr>
                </a:solidFill>
              </a:rPr>
              <a:t>Your Guide to the Global Halal Market </a:t>
            </a:r>
            <a:r>
              <a:rPr lang="en-US" sz="2000" dirty="0"/>
              <a:t>™</a:t>
            </a:r>
          </a:p>
        </p:txBody>
      </p:sp>
      <p:pic>
        <p:nvPicPr>
          <p:cNvPr id="8" name="Picture 7">
            <a:extLst>
              <a:ext uri="{FF2B5EF4-FFF2-40B4-BE49-F238E27FC236}">
                <a16:creationId xmlns:a16="http://schemas.microsoft.com/office/drawing/2014/main" id="{AA0D12B5-B363-4D2A-BA7F-E10292982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727" y="3992297"/>
            <a:ext cx="1949230" cy="1949230"/>
          </a:xfrm>
          <a:prstGeom prst="rect">
            <a:avLst/>
          </a:prstGeom>
        </p:spPr>
      </p:pic>
      <p:sp>
        <p:nvSpPr>
          <p:cNvPr id="6" name="Rectangle 5">
            <a:extLst>
              <a:ext uri="{FF2B5EF4-FFF2-40B4-BE49-F238E27FC236}">
                <a16:creationId xmlns:a16="http://schemas.microsoft.com/office/drawing/2014/main" id="{1730E116-8CD0-47F7-BEB5-F4836AE25D93}"/>
              </a:ext>
            </a:extLst>
          </p:cNvPr>
          <p:cNvSpPr/>
          <p:nvPr/>
        </p:nvSpPr>
        <p:spPr>
          <a:xfrm>
            <a:off x="3972902" y="4043582"/>
            <a:ext cx="3035637" cy="923330"/>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Timothy Abu Mounir Hyatt</a:t>
            </a:r>
          </a:p>
          <a:p>
            <a:pPr algn="ctr"/>
            <a:r>
              <a:rPr lang="en-US" b="1" dirty="0">
                <a:latin typeface="Arial" panose="020B0604020202020204" pitchFamily="34" charset="0"/>
                <a:cs typeface="Arial" panose="020B0604020202020204" pitchFamily="34" charset="0"/>
              </a:rPr>
              <a:t>Managing Director</a:t>
            </a:r>
          </a:p>
          <a:p>
            <a:pPr algn="ctr"/>
            <a:r>
              <a:rPr lang="en-US" b="1" dirty="0">
                <a:latin typeface="Arial" panose="020B0604020202020204" pitchFamily="34" charset="0"/>
                <a:cs typeface="Arial" panose="020B0604020202020204" pitchFamily="34" charset="0"/>
              </a:rPr>
              <a:t>thyatt@isahalal.com</a:t>
            </a:r>
            <a:endParaRPr lang="en-US" dirty="0"/>
          </a:p>
        </p:txBody>
      </p:sp>
    </p:spTree>
    <p:extLst>
      <p:ext uri="{BB962C8B-B14F-4D97-AF65-F5344CB8AC3E}">
        <p14:creationId xmlns:p14="http://schemas.microsoft.com/office/powerpoint/2010/main" val="130841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07" y="1526959"/>
            <a:ext cx="8534401" cy="5459767"/>
          </a:xfrm>
        </p:spPr>
        <p:txBody>
          <a:bodyPr>
            <a:normAutofit/>
          </a:bodyPr>
          <a:lstStyle/>
          <a:p>
            <a:pPr algn="ctr"/>
            <a:r>
              <a:rPr lang="en-US" sz="3400" b="1" dirty="0">
                <a:solidFill>
                  <a:schemeClr val="accent2">
                    <a:lumMod val="50000"/>
                  </a:schemeClr>
                </a:solidFill>
                <a:latin typeface="Arial" panose="020B0604020202020204" pitchFamily="34" charset="0"/>
                <a:cs typeface="Arial" panose="020B0604020202020204" pitchFamily="34" charset="0"/>
              </a:rPr>
              <a:t>Why is Halal Important and to Whom?</a:t>
            </a:r>
            <a:br>
              <a:rPr lang="en-US" sz="3400" b="1" dirty="0">
                <a:solidFill>
                  <a:schemeClr val="accent2">
                    <a:lumMod val="50000"/>
                  </a:schemeClr>
                </a:solidFill>
                <a:latin typeface="Arial" panose="020B0604020202020204" pitchFamily="34" charset="0"/>
                <a:cs typeface="Arial" panose="020B0604020202020204" pitchFamily="34" charset="0"/>
              </a:rPr>
            </a:br>
            <a:br>
              <a:rPr lang="en-US" sz="3400" b="1" dirty="0">
                <a:solidFill>
                  <a:schemeClr val="accent2">
                    <a:lumMod val="50000"/>
                  </a:schemeClr>
                </a:solidFill>
                <a:latin typeface="Arial" panose="020B0604020202020204" pitchFamily="34" charset="0"/>
                <a:cs typeface="Arial" panose="020B0604020202020204" pitchFamily="34" charset="0"/>
              </a:rPr>
            </a:br>
            <a:r>
              <a:rPr lang="en-US" sz="3400" b="1" dirty="0">
                <a:solidFill>
                  <a:schemeClr val="accent2">
                    <a:lumMod val="50000"/>
                  </a:schemeClr>
                </a:solidFill>
                <a:latin typeface="Arial" panose="020B0604020202020204" pitchFamily="34" charset="0"/>
                <a:cs typeface="Arial" panose="020B0604020202020204" pitchFamily="34" charset="0"/>
              </a:rPr>
              <a:t>Why is it important for local and overseas markets?</a:t>
            </a:r>
            <a:br>
              <a:rPr lang="en-US" sz="3400" b="1" dirty="0">
                <a:solidFill>
                  <a:schemeClr val="accent2">
                    <a:lumMod val="50000"/>
                  </a:schemeClr>
                </a:solidFill>
                <a:latin typeface="Arial" panose="020B0604020202020204" pitchFamily="34" charset="0"/>
                <a:cs typeface="Arial" panose="020B0604020202020204" pitchFamily="34" charset="0"/>
              </a:rPr>
            </a:br>
            <a:br>
              <a:rPr lang="en-US" sz="3400" b="1" dirty="0">
                <a:solidFill>
                  <a:schemeClr val="accent2">
                    <a:lumMod val="50000"/>
                  </a:schemeClr>
                </a:solidFill>
                <a:latin typeface="Arial" panose="020B0604020202020204" pitchFamily="34" charset="0"/>
                <a:cs typeface="Arial" panose="020B0604020202020204" pitchFamily="34" charset="0"/>
              </a:rPr>
            </a:br>
            <a:br>
              <a:rPr lang="en-US" sz="3400" b="1" dirty="0">
                <a:solidFill>
                  <a:schemeClr val="accent2">
                    <a:lumMod val="50000"/>
                  </a:schemeClr>
                </a:solidFill>
                <a:latin typeface="Arial" panose="020B0604020202020204" pitchFamily="34" charset="0"/>
                <a:cs typeface="Arial" panose="020B0604020202020204" pitchFamily="34" charset="0"/>
              </a:rPr>
            </a:br>
            <a:br>
              <a:rPr lang="en-US" sz="3600" b="1" dirty="0">
                <a:solidFill>
                  <a:schemeClr val="accent2">
                    <a:lumMod val="50000"/>
                  </a:schemeClr>
                </a:solidFill>
                <a:latin typeface="Arial" panose="020B0604020202020204" pitchFamily="34" charset="0"/>
                <a:cs typeface="Arial" panose="020B0604020202020204" pitchFamily="34" charset="0"/>
              </a:rPr>
            </a:br>
            <a:endParaRPr lang="en-US" sz="3600" b="1" dirty="0">
              <a:solidFill>
                <a:schemeClr val="accent2">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053" y="5685777"/>
            <a:ext cx="642989" cy="617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4" name="Footer Placeholder 3"/>
          <p:cNvSpPr>
            <a:spLocks noGrp="1"/>
          </p:cNvSpPr>
          <p:nvPr>
            <p:ph type="ftr" sz="quarter" idx="11"/>
          </p:nvPr>
        </p:nvSpPr>
        <p:spPr>
          <a:xfrm>
            <a:off x="684211" y="6172200"/>
            <a:ext cx="8268199" cy="365125"/>
          </a:xfrm>
        </p:spPr>
        <p:txBody>
          <a:bodyPr/>
          <a:lstStyle/>
          <a:p>
            <a:pPr algn="ctr"/>
            <a:r>
              <a:rPr lang="en-US" dirty="0"/>
              <a:t>©2020 Islamic Services of America (“ISA”); Confidential and Proprietary to ISA, not to be shared or disseminated without the prior written permission of ISA</a:t>
            </a:r>
          </a:p>
        </p:txBody>
      </p:sp>
      <p:sp>
        <p:nvSpPr>
          <p:cNvPr id="8" name="Title 1"/>
          <p:cNvSpPr txBox="1">
            <a:spLocks/>
          </p:cNvSpPr>
          <p:nvPr/>
        </p:nvSpPr>
        <p:spPr>
          <a:xfrm>
            <a:off x="1520098" y="1967379"/>
            <a:ext cx="6458104" cy="93402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b="1"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93800F5-1846-433B-A099-80627BB812B7}"/>
              </a:ext>
            </a:extLst>
          </p:cNvPr>
          <p:cNvSpPr txBox="1">
            <a:spLocks/>
          </p:cNvSpPr>
          <p:nvPr/>
        </p:nvSpPr>
        <p:spPr>
          <a:xfrm>
            <a:off x="476390" y="406400"/>
            <a:ext cx="8885324" cy="156097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Arial" panose="020B0604020202020204" pitchFamily="34" charset="0"/>
                <a:cs typeface="Arial" panose="020B0604020202020204" pitchFamily="34" charset="0"/>
              </a:rPr>
              <a:t>The Growth and Importance </a:t>
            </a:r>
          </a:p>
          <a:p>
            <a:pPr algn="ctr"/>
            <a:r>
              <a:rPr lang="en-US" b="1" dirty="0">
                <a:solidFill>
                  <a:schemeClr val="accent2"/>
                </a:solidFill>
                <a:latin typeface="Arial" panose="020B0604020202020204" pitchFamily="34" charset="0"/>
                <a:cs typeface="Arial" panose="020B0604020202020204" pitchFamily="34" charset="0"/>
              </a:rPr>
              <a:t>of Halal Certification Globally</a:t>
            </a:r>
          </a:p>
        </p:txBody>
      </p:sp>
      <p:pic>
        <p:nvPicPr>
          <p:cNvPr id="10" name="Picture 9">
            <a:extLst>
              <a:ext uri="{FF2B5EF4-FFF2-40B4-BE49-F238E27FC236}">
                <a16:creationId xmlns:a16="http://schemas.microsoft.com/office/drawing/2014/main" id="{B8FB4CA9-0CA2-4CB6-A721-C48318048956}"/>
              </a:ext>
            </a:extLst>
          </p:cNvPr>
          <p:cNvPicPr>
            <a:picLocks noChangeAspect="1"/>
          </p:cNvPicPr>
          <p:nvPr/>
        </p:nvPicPr>
        <p:blipFill>
          <a:blip r:embed="rId5"/>
          <a:stretch>
            <a:fillRect/>
          </a:stretch>
        </p:blipFill>
        <p:spPr>
          <a:xfrm>
            <a:off x="10112233" y="406400"/>
            <a:ext cx="1865376" cy="1402080"/>
          </a:xfrm>
          <a:prstGeom prst="rect">
            <a:avLst/>
          </a:prstGeom>
        </p:spPr>
      </p:pic>
      <p:sp>
        <p:nvSpPr>
          <p:cNvPr id="11" name="Slide Number Placeholder 3">
            <a:extLst>
              <a:ext uri="{FF2B5EF4-FFF2-40B4-BE49-F238E27FC236}">
                <a16:creationId xmlns:a16="http://schemas.microsoft.com/office/drawing/2014/main" id="{2C26D44C-5852-4255-93EA-7DB6B01EF9DD}"/>
              </a:ext>
            </a:extLst>
          </p:cNvPr>
          <p:cNvSpPr txBox="1">
            <a:spLocks/>
          </p:cNvSpPr>
          <p:nvPr/>
        </p:nvSpPr>
        <p:spPr>
          <a:xfrm>
            <a:off x="4247186" y="5718284"/>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10</a:t>
            </a:fld>
            <a:endParaRPr lang="en-US" sz="1200" dirty="0"/>
          </a:p>
        </p:txBody>
      </p:sp>
    </p:spTree>
    <p:extLst>
      <p:ext uri="{BB962C8B-B14F-4D97-AF65-F5344CB8AC3E}">
        <p14:creationId xmlns:p14="http://schemas.microsoft.com/office/powerpoint/2010/main" val="394515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273" y="5685777"/>
            <a:ext cx="642989" cy="617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4" name="Footer Placeholder 3"/>
          <p:cNvSpPr>
            <a:spLocks noGrp="1"/>
          </p:cNvSpPr>
          <p:nvPr>
            <p:ph type="ftr" sz="quarter" idx="11"/>
          </p:nvPr>
        </p:nvSpPr>
        <p:spPr>
          <a:xfrm>
            <a:off x="684210" y="6238799"/>
            <a:ext cx="8268199" cy="365125"/>
          </a:xfrm>
        </p:spPr>
        <p:txBody>
          <a:bodyPr/>
          <a:lstStyle/>
          <a:p>
            <a:pPr algn="ctr"/>
            <a:r>
              <a:rPr lang="en-US" dirty="0"/>
              <a:t>©2020 Islamic Services of America (“ISA”); Confidential and Proprietary to ISA, not to be shared or disseminated without the prior written permission of ISA</a:t>
            </a:r>
          </a:p>
        </p:txBody>
      </p:sp>
      <p:sp>
        <p:nvSpPr>
          <p:cNvPr id="10" name="Title 1"/>
          <p:cNvSpPr txBox="1">
            <a:spLocks/>
          </p:cNvSpPr>
          <p:nvPr/>
        </p:nvSpPr>
        <p:spPr>
          <a:xfrm>
            <a:off x="1040703" y="1370299"/>
            <a:ext cx="7783701" cy="1874712"/>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accent2">
                    <a:lumMod val="50000"/>
                  </a:schemeClr>
                </a:solidFill>
                <a:latin typeface="Arial" panose="020B0604020202020204" pitchFamily="34" charset="0"/>
                <a:cs typeface="Arial" panose="020B0604020202020204" pitchFamily="34" charset="0"/>
              </a:rPr>
              <a:t>It’s a way of life for Muslim </a:t>
            </a:r>
          </a:p>
          <a:p>
            <a:pPr algn="ctr"/>
            <a:r>
              <a:rPr lang="en-US" sz="2800" b="1" dirty="0">
                <a:solidFill>
                  <a:schemeClr val="accent2">
                    <a:lumMod val="50000"/>
                  </a:schemeClr>
                </a:solidFill>
                <a:latin typeface="Arial" panose="020B0604020202020204" pitchFamily="34" charset="0"/>
                <a:cs typeface="Arial" panose="020B0604020202020204" pitchFamily="34" charset="0"/>
              </a:rPr>
              <a:t>Consumers</a:t>
            </a:r>
          </a:p>
          <a:p>
            <a:pPr algn="ctr"/>
            <a:r>
              <a:rPr lang="en-US" sz="2800" b="1" dirty="0">
                <a:solidFill>
                  <a:schemeClr val="accent2">
                    <a:lumMod val="50000"/>
                  </a:schemeClr>
                </a:solidFill>
                <a:latin typeface="Arial" panose="020B0604020202020204" pitchFamily="34" charset="0"/>
                <a:cs typeface="Arial" panose="020B0604020202020204" pitchFamily="34" charset="0"/>
              </a:rPr>
              <a:t>It’s an important marketability strategy for manufacturers and product brand owners</a:t>
            </a:r>
            <a:endParaRPr lang="en-US" sz="2800" b="1" dirty="0">
              <a:solidFill>
                <a:schemeClr val="accent2"/>
              </a:solidFill>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22AE3BCD-0A5A-425C-A4BE-6BD93877403D}"/>
              </a:ext>
            </a:extLst>
          </p:cNvPr>
          <p:cNvSpPr txBox="1">
            <a:spLocks/>
          </p:cNvSpPr>
          <p:nvPr/>
        </p:nvSpPr>
        <p:spPr>
          <a:xfrm>
            <a:off x="4247186" y="5718284"/>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11</a:t>
            </a:fld>
            <a:endParaRPr lang="en-US" sz="1200" dirty="0"/>
          </a:p>
        </p:txBody>
      </p:sp>
      <p:sp>
        <p:nvSpPr>
          <p:cNvPr id="8" name="Title 1">
            <a:extLst>
              <a:ext uri="{FF2B5EF4-FFF2-40B4-BE49-F238E27FC236}">
                <a16:creationId xmlns:a16="http://schemas.microsoft.com/office/drawing/2014/main" id="{4F903107-90D9-4337-AC25-6ABEB27D43BB}"/>
              </a:ext>
            </a:extLst>
          </p:cNvPr>
          <p:cNvSpPr txBox="1">
            <a:spLocks/>
          </p:cNvSpPr>
          <p:nvPr/>
        </p:nvSpPr>
        <p:spPr>
          <a:xfrm>
            <a:off x="375646" y="25034"/>
            <a:ext cx="8885324" cy="1345264"/>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Arial" panose="020B0604020202020204" pitchFamily="34" charset="0"/>
                <a:cs typeface="Arial" panose="020B0604020202020204" pitchFamily="34" charset="0"/>
              </a:rPr>
              <a:t>The Growth and Importance </a:t>
            </a:r>
          </a:p>
          <a:p>
            <a:pPr algn="ctr"/>
            <a:r>
              <a:rPr lang="en-US" b="1" dirty="0">
                <a:solidFill>
                  <a:schemeClr val="accent2"/>
                </a:solidFill>
                <a:latin typeface="Arial" panose="020B0604020202020204" pitchFamily="34" charset="0"/>
                <a:cs typeface="Arial" panose="020B0604020202020204" pitchFamily="34" charset="0"/>
              </a:rPr>
              <a:t>of Halal Certification Globally</a:t>
            </a:r>
          </a:p>
        </p:txBody>
      </p:sp>
      <p:pic>
        <p:nvPicPr>
          <p:cNvPr id="9" name="Picture 8">
            <a:extLst>
              <a:ext uri="{FF2B5EF4-FFF2-40B4-BE49-F238E27FC236}">
                <a16:creationId xmlns:a16="http://schemas.microsoft.com/office/drawing/2014/main" id="{77885F86-A1DC-4B9D-8D65-168B2089BACA}"/>
              </a:ext>
            </a:extLst>
          </p:cNvPr>
          <p:cNvPicPr>
            <a:picLocks noChangeAspect="1"/>
          </p:cNvPicPr>
          <p:nvPr/>
        </p:nvPicPr>
        <p:blipFill>
          <a:blip r:embed="rId5"/>
          <a:stretch>
            <a:fillRect/>
          </a:stretch>
        </p:blipFill>
        <p:spPr>
          <a:xfrm>
            <a:off x="3094640" y="3394421"/>
            <a:ext cx="4220560" cy="2844378"/>
          </a:xfrm>
          <a:prstGeom prst="rect">
            <a:avLst/>
          </a:prstGeom>
        </p:spPr>
      </p:pic>
    </p:spTree>
    <p:extLst>
      <p:ext uri="{BB962C8B-B14F-4D97-AF65-F5344CB8AC3E}">
        <p14:creationId xmlns:p14="http://schemas.microsoft.com/office/powerpoint/2010/main" val="99736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Why Do Product Manufacturers Need or Want Halal Certification?</a:t>
            </a:r>
          </a:p>
        </p:txBody>
      </p:sp>
      <p:sp>
        <p:nvSpPr>
          <p:cNvPr id="3" name="Text Placeholder 2"/>
          <p:cNvSpPr>
            <a:spLocks noGrp="1"/>
          </p:cNvSpPr>
          <p:nvPr>
            <p:ph type="body" idx="1"/>
          </p:nvPr>
        </p:nvSpPr>
        <p:spPr>
          <a:xfrm>
            <a:off x="931314" y="2297882"/>
            <a:ext cx="7881760" cy="2931065"/>
          </a:xfrm>
        </p:spPr>
        <p:txBody>
          <a:bodyPr>
            <a:normAutofit/>
          </a:bodyPr>
          <a:lstStyle/>
          <a:p>
            <a:r>
              <a:rPr lang="en-US" b="1" dirty="0">
                <a:solidFill>
                  <a:schemeClr val="tx1"/>
                </a:solidFill>
                <a:latin typeface="Arial" panose="020B0604020202020204" pitchFamily="34" charset="0"/>
                <a:cs typeface="Arial" panose="020B0604020202020204" pitchFamily="34" charset="0"/>
              </a:rPr>
              <a:t>Are they seeking Halal certification because </a:t>
            </a:r>
            <a:r>
              <a:rPr lang="en-US" b="1" i="1" u="sng" dirty="0">
                <a:solidFill>
                  <a:schemeClr val="tx1"/>
                </a:solidFill>
                <a:latin typeface="Arial" panose="020B0604020202020204" pitchFamily="34" charset="0"/>
                <a:cs typeface="Arial" panose="020B0604020202020204" pitchFamily="34" charset="0"/>
              </a:rPr>
              <a:t>their customers </a:t>
            </a:r>
            <a:r>
              <a:rPr lang="en-US" b="1" dirty="0">
                <a:solidFill>
                  <a:schemeClr val="tx1"/>
                </a:solidFill>
                <a:latin typeface="Arial" panose="020B0604020202020204" pitchFamily="34" charset="0"/>
                <a:cs typeface="Arial" panose="020B0604020202020204" pitchFamily="34" charset="0"/>
              </a:rPr>
              <a:t>are asking for it or for </a:t>
            </a:r>
            <a:r>
              <a:rPr lang="en-US" b="1" i="1" u="sng" dirty="0">
                <a:solidFill>
                  <a:schemeClr val="tx1"/>
                </a:solidFill>
                <a:latin typeface="Arial" panose="020B0604020202020204" pitchFamily="34" charset="0"/>
                <a:cs typeface="Arial" panose="020B0604020202020204" pitchFamily="34" charset="0"/>
              </a:rPr>
              <a:t>their own</a:t>
            </a:r>
            <a:r>
              <a:rPr lang="en-US" b="1" dirty="0">
                <a:solidFill>
                  <a:schemeClr val="tx1"/>
                </a:solidFill>
                <a:latin typeface="Arial" panose="020B0604020202020204" pitchFamily="34" charset="0"/>
                <a:cs typeface="Arial" panose="020B0604020202020204" pitchFamily="34" charset="0"/>
              </a:rPr>
              <a:t> purposes to add to their other certification credentials?</a:t>
            </a:r>
          </a:p>
          <a:p>
            <a:endParaRPr lang="en-US" b="1" i="1" u="sng" dirty="0">
              <a:solidFill>
                <a:schemeClr val="tx1"/>
              </a:solidFill>
              <a:latin typeface="Arial" panose="020B0604020202020204" pitchFamily="34" charset="0"/>
              <a:cs typeface="Arial" panose="020B0604020202020204" pitchFamily="34" charset="0"/>
            </a:endParaRPr>
          </a:p>
          <a:p>
            <a:pPr lvl="0"/>
            <a:r>
              <a:rPr lang="en-US" b="1" dirty="0">
                <a:solidFill>
                  <a:schemeClr val="tx1"/>
                </a:solidFill>
                <a:latin typeface="Arial" panose="020B0604020202020204" pitchFamily="34" charset="0"/>
                <a:cs typeface="Arial" panose="020B0604020202020204" pitchFamily="34" charset="0"/>
              </a:rPr>
              <a:t>To understand the scope of a client’s needs, ask big picture questions, understand their role in the supply chain industry or how far they want their own proprietary product brands to reach.</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12</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47347" y="6269037"/>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197948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Why Do Product Manufacturers Need or Want Halal Certification?</a:t>
            </a:r>
          </a:p>
        </p:txBody>
      </p:sp>
      <p:sp>
        <p:nvSpPr>
          <p:cNvPr id="3" name="Text Placeholder 2"/>
          <p:cNvSpPr>
            <a:spLocks noGrp="1"/>
          </p:cNvSpPr>
          <p:nvPr>
            <p:ph type="body" idx="1"/>
          </p:nvPr>
        </p:nvSpPr>
        <p:spPr>
          <a:xfrm>
            <a:off x="873195" y="2106291"/>
            <a:ext cx="7881760" cy="3179728"/>
          </a:xfrm>
        </p:spPr>
        <p:txBody>
          <a:bodyPr>
            <a:normAutofit/>
          </a:bodyPr>
          <a:lstStyle/>
          <a:p>
            <a:pPr lvl="0"/>
            <a:r>
              <a:rPr lang="en-US" b="1" dirty="0">
                <a:solidFill>
                  <a:schemeClr val="tx1"/>
                </a:solidFill>
                <a:latin typeface="Arial" panose="020B0604020202020204" pitchFamily="34" charset="0"/>
                <a:cs typeface="Arial" panose="020B0604020202020204" pitchFamily="34" charset="0"/>
              </a:rPr>
              <a:t>Does the client’s entire organization from sales, marketing, operations, quality assurance, legal and regulatory understand the product selling points and the intended markets (buyers, further processors, importing countries, consumers, etc.)? </a:t>
            </a:r>
          </a:p>
          <a:p>
            <a:pPr lvl="0"/>
            <a:endParaRPr lang="en-US" b="1" dirty="0">
              <a:solidFill>
                <a:schemeClr val="tx1"/>
              </a:solidFill>
              <a:latin typeface="Arial" panose="020B0604020202020204" pitchFamily="34" charset="0"/>
              <a:cs typeface="Arial" panose="020B0604020202020204" pitchFamily="34" charset="0"/>
            </a:endParaRPr>
          </a:p>
          <a:p>
            <a:pPr lvl="0"/>
            <a:r>
              <a:rPr lang="en-US" b="1" dirty="0">
                <a:solidFill>
                  <a:schemeClr val="tx1"/>
                </a:solidFill>
                <a:latin typeface="Arial" panose="020B0604020202020204" pitchFamily="34" charset="0"/>
                <a:cs typeface="Arial" panose="020B0604020202020204" pitchFamily="34" charset="0"/>
              </a:rPr>
              <a:t>Provide them with global statistics and insight into the minds of Muslim consumers worldwide.  Share our own cultural and ethnic experiences.</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13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47347" y="6269037"/>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107155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885324" cy="2345509"/>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How do HCBs Educate Clients and Promote the Concept of Halal </a:t>
            </a:r>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 to Reach Their Desire to </a:t>
            </a:r>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Add Revenue and Growth</a:t>
            </a:r>
          </a:p>
        </p:txBody>
      </p:sp>
      <p:sp>
        <p:nvSpPr>
          <p:cNvPr id="3" name="Text Placeholder 2"/>
          <p:cNvSpPr>
            <a:spLocks noGrp="1"/>
          </p:cNvSpPr>
          <p:nvPr>
            <p:ph type="body" idx="1"/>
          </p:nvPr>
        </p:nvSpPr>
        <p:spPr>
          <a:xfrm>
            <a:off x="966149" y="3132278"/>
            <a:ext cx="7777256" cy="2768059"/>
          </a:xfrm>
        </p:spPr>
        <p:txBody>
          <a:bodyPr>
            <a:normAutofit/>
          </a:bodyPr>
          <a:lstStyle/>
          <a:p>
            <a:pPr marL="457200" lvl="0" indent="-457200">
              <a:buFont typeface="+mj-lt"/>
              <a:buAutoNum type="arabicPeriod"/>
            </a:pPr>
            <a:r>
              <a:rPr lang="en-US" dirty="0">
                <a:solidFill>
                  <a:schemeClr val="tx1"/>
                </a:solidFill>
                <a:latin typeface="Arial" panose="020B0604020202020204" pitchFamily="34" charset="0"/>
                <a:cs typeface="Arial" panose="020B0604020202020204" pitchFamily="34" charset="0"/>
              </a:rPr>
              <a:t>Introduce and define the concept of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from both religious and technical perspectives.</a:t>
            </a:r>
          </a:p>
          <a:p>
            <a:pPr marL="457200" lvl="0" indent="-457200">
              <a:buFont typeface="+mj-lt"/>
              <a:buAutoNum type="arabicPeriod"/>
            </a:pPr>
            <a:r>
              <a:rPr lang="en-US" dirty="0">
                <a:solidFill>
                  <a:schemeClr val="tx1"/>
                </a:solidFill>
                <a:latin typeface="Arial" panose="020B0604020202020204" pitchFamily="34" charset="0"/>
                <a:cs typeface="Arial" panose="020B0604020202020204" pitchFamily="34" charset="0"/>
              </a:rPr>
              <a:t>Explain how manufacturers, distributors and end users benefit from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certified products.</a:t>
            </a:r>
          </a:p>
          <a:p>
            <a:pPr marL="457200" lvl="0" indent="-457200">
              <a:buFont typeface="+mj-lt"/>
              <a:buAutoNum type="arabicPeriod"/>
            </a:pPr>
            <a:r>
              <a:rPr lang="en-US" dirty="0">
                <a:solidFill>
                  <a:schemeClr val="tx1"/>
                </a:solidFill>
                <a:latin typeface="Arial" panose="020B0604020202020204" pitchFamily="34" charset="0"/>
                <a:cs typeface="Arial" panose="020B0604020202020204" pitchFamily="34" charset="0"/>
              </a:rPr>
              <a:t>Discuss opportunities for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product sales beyond one’s own borders.</a:t>
            </a:r>
          </a:p>
          <a:p>
            <a:pPr marL="457200" lvl="0" indent="-457200">
              <a:buFont typeface="+mj-lt"/>
              <a:buAutoNum type="arabicPeriod"/>
            </a:pPr>
            <a:r>
              <a:rPr lang="en-US" dirty="0">
                <a:solidFill>
                  <a:schemeClr val="tx1"/>
                </a:solidFill>
                <a:latin typeface="Arial" panose="020B0604020202020204" pitchFamily="34" charset="0"/>
                <a:cs typeface="Arial" panose="020B0604020202020204" pitchFamily="34" charset="0"/>
              </a:rPr>
              <a:t>Discuss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export certificate documentation needs.</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14</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88049" y="6311779"/>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305063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Convey the Religious Basis and Rationale of Halal Requirements </a:t>
            </a:r>
          </a:p>
        </p:txBody>
      </p:sp>
      <p:sp>
        <p:nvSpPr>
          <p:cNvPr id="3" name="Text Placeholder 2"/>
          <p:cNvSpPr>
            <a:spLocks noGrp="1"/>
          </p:cNvSpPr>
          <p:nvPr>
            <p:ph type="body" idx="1"/>
          </p:nvPr>
        </p:nvSpPr>
        <p:spPr>
          <a:xfrm>
            <a:off x="903181" y="1984338"/>
            <a:ext cx="7881760" cy="3383489"/>
          </a:xfrm>
        </p:spPr>
        <p:txBody>
          <a:bodyPr>
            <a:noAutofit/>
          </a:bodyPr>
          <a:lstStyle/>
          <a:p>
            <a:r>
              <a:rPr lang="en-US" dirty="0">
                <a:solidFill>
                  <a:schemeClr val="tx1"/>
                </a:solidFill>
                <a:latin typeface="Arial" panose="020B0604020202020204" pitchFamily="34" charset="0"/>
                <a:cs typeface="Arial" panose="020B0604020202020204" pitchFamily="34" charset="0"/>
              </a:rPr>
              <a:t>Halal</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integrity requires the same stringent steps and documentation trails as many other certification programs.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However, Halal has a religious element that other certifications don’t include besides the Kosher industry.</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Halal certifiers may provide religious origins and background principles of what Halal means.  This is where Dawah naturally becomes part of the process.</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15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77333" y="6363483"/>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86849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Convey the Religious Basis and Rationale of Halal Requirements </a:t>
            </a:r>
          </a:p>
        </p:txBody>
      </p:sp>
      <p:sp>
        <p:nvSpPr>
          <p:cNvPr id="3" name="Text Placeholder 2"/>
          <p:cNvSpPr>
            <a:spLocks noGrp="1"/>
          </p:cNvSpPr>
          <p:nvPr>
            <p:ph type="body" idx="1"/>
          </p:nvPr>
        </p:nvSpPr>
        <p:spPr>
          <a:xfrm>
            <a:off x="873196" y="1790464"/>
            <a:ext cx="7881760" cy="3895313"/>
          </a:xfrm>
        </p:spPr>
        <p:txBody>
          <a:bodyPr>
            <a:noAutofit/>
          </a:bodyPr>
          <a:lstStyle/>
          <a:p>
            <a:r>
              <a:rPr lang="en-US" dirty="0">
                <a:solidFill>
                  <a:schemeClr val="tx1"/>
                </a:solidFill>
                <a:latin typeface="Arial" panose="020B0604020202020204" pitchFamily="34" charset="0"/>
                <a:cs typeface="Arial" panose="020B0604020202020204" pitchFamily="34" charset="0"/>
              </a:rPr>
              <a:t>Conveying the basis of religious Halal requirements is especially important in Western cultures that are largely unfamiliar with Islam.  Most Westerners only know what hear and see in the news and social media.  Many have never met or had a simple conversation with Muslims.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Halal certification personnel understand this from direct experience.  Many of us have visited, studied, worked, lived or grown up in both Muslim majority and Muslim minority countries.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 are the ambassadors of Halal!</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16</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77333" y="6363483"/>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309218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How Can an HCB Demonstrate and Provide Value Added Services?</a:t>
            </a:r>
          </a:p>
        </p:txBody>
      </p:sp>
      <p:sp>
        <p:nvSpPr>
          <p:cNvPr id="3" name="Text Placeholder 2"/>
          <p:cNvSpPr>
            <a:spLocks noGrp="1"/>
          </p:cNvSpPr>
          <p:nvPr>
            <p:ph type="body" idx="1"/>
          </p:nvPr>
        </p:nvSpPr>
        <p:spPr>
          <a:xfrm>
            <a:off x="861646" y="1907177"/>
            <a:ext cx="7951428" cy="3624380"/>
          </a:xfrm>
        </p:spPr>
        <p:txBody>
          <a:bodyPr>
            <a:normAutofit/>
          </a:bodyPr>
          <a:lstStyle/>
          <a:p>
            <a:pPr lvl="0"/>
            <a:r>
              <a:rPr lang="en-US" dirty="0">
                <a:solidFill>
                  <a:schemeClr val="tx1"/>
                </a:solidFill>
                <a:latin typeface="Arial" panose="020B0604020202020204" pitchFamily="34" charset="0"/>
                <a:cs typeface="Arial" panose="020B0604020202020204" pitchFamily="34" charset="0"/>
              </a:rPr>
              <a:t>Be well organized and staffed with polite, professional, proficient, attentive, responsive and knowledgeable personnel.</a:t>
            </a:r>
          </a:p>
          <a:p>
            <a:pPr lvl="0"/>
            <a:endParaRPr lang="en-US" dirty="0">
              <a:solidFill>
                <a:schemeClr val="tx1"/>
              </a:solidFill>
              <a:latin typeface="Arial" panose="020B0604020202020204" pitchFamily="34" charset="0"/>
              <a:cs typeface="Arial" panose="020B0604020202020204" pitchFamily="34" charset="0"/>
            </a:endParaRPr>
          </a:p>
          <a:p>
            <a:pPr lvl="0"/>
            <a:r>
              <a:rPr lang="en-US" dirty="0">
                <a:solidFill>
                  <a:schemeClr val="tx1"/>
                </a:solidFill>
                <a:latin typeface="Arial" panose="020B0604020202020204" pitchFamily="34" charset="0"/>
                <a:cs typeface="Arial" panose="020B0604020202020204" pitchFamily="34" charset="0"/>
              </a:rPr>
              <a:t>Clearly and succinctly explain technical Halal compliance and the requisite steps to receiving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certification.</a:t>
            </a:r>
          </a:p>
          <a:p>
            <a:pPr lvl="0"/>
            <a:endParaRPr lang="en-US" dirty="0">
              <a:solidFill>
                <a:schemeClr val="tx1"/>
              </a:solidFill>
              <a:latin typeface="Arial" panose="020B0604020202020204" pitchFamily="34" charset="0"/>
              <a:cs typeface="Arial" panose="020B0604020202020204" pitchFamily="34" charset="0"/>
            </a:endParaRPr>
          </a:p>
          <a:p>
            <a:pPr lvl="0"/>
            <a:r>
              <a:rPr lang="en-US" dirty="0">
                <a:solidFill>
                  <a:schemeClr val="tx1"/>
                </a:solidFill>
                <a:latin typeface="Arial" panose="020B0604020202020204" pitchFamily="34" charset="0"/>
                <a:cs typeface="Arial" panose="020B0604020202020204" pitchFamily="34" charset="0"/>
              </a:rPr>
              <a:t>Refer technical and religious based questions to the Halal QA team, Shariah team and management staff to clarify international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standards and religious concepts for greater comprehension.</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17</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77333" y="6363483"/>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284953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How Can an HCB Demonstrate and Provide Value Added Services?</a:t>
            </a:r>
          </a:p>
        </p:txBody>
      </p:sp>
      <p:sp>
        <p:nvSpPr>
          <p:cNvPr id="3" name="Text Placeholder 2"/>
          <p:cNvSpPr>
            <a:spLocks noGrp="1"/>
          </p:cNvSpPr>
          <p:nvPr>
            <p:ph type="body" idx="1"/>
          </p:nvPr>
        </p:nvSpPr>
        <p:spPr>
          <a:xfrm>
            <a:off x="861646" y="2132955"/>
            <a:ext cx="7951428" cy="3229268"/>
          </a:xfrm>
        </p:spPr>
        <p:txBody>
          <a:bodyPr>
            <a:normAutofit/>
          </a:bodyPr>
          <a:lstStyle/>
          <a:p>
            <a:pPr lvl="0"/>
            <a:r>
              <a:rPr lang="en-US" dirty="0">
                <a:solidFill>
                  <a:schemeClr val="tx1"/>
                </a:solidFill>
                <a:latin typeface="Arial" panose="020B0604020202020204" pitchFamily="34" charset="0"/>
                <a:cs typeface="Arial" panose="020B0604020202020204" pitchFamily="34" charset="0"/>
              </a:rPr>
              <a:t>Serve the customer in a timely manner to create and foster respect and a strong relationship with key customer contacts and at all levels of their organization.  Response turnaround time counts!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Explain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Compliance</a:t>
            </a:r>
            <a:r>
              <a:rPr lang="en-US" dirty="0">
                <a:solidFill>
                  <a:schemeClr val="tx1"/>
                </a:solidFill>
                <a:latin typeface="Arial" panose="020B0604020202020204" pitchFamily="34" charset="0"/>
                <a:cs typeface="Arial" panose="020B0604020202020204" pitchFamily="34" charset="0"/>
              </a:rPr>
              <a:t> and </a:t>
            </a:r>
            <a:r>
              <a:rPr lang="en-US" b="1" dirty="0">
                <a:solidFill>
                  <a:schemeClr val="tx1"/>
                </a:solidFill>
                <a:latin typeface="Arial" panose="020B0604020202020204" pitchFamily="34" charset="0"/>
                <a:cs typeface="Arial" panose="020B0604020202020204" pitchFamily="34" charset="0"/>
              </a:rPr>
              <a:t>Halal Assurance Systems </a:t>
            </a:r>
            <a:r>
              <a:rPr lang="en-US" dirty="0">
                <a:solidFill>
                  <a:schemeClr val="tx1"/>
                </a:solidFill>
                <a:latin typeface="Arial" panose="020B0604020202020204" pitchFamily="34" charset="0"/>
                <a:cs typeface="Arial" panose="020B0604020202020204" pitchFamily="34" charset="0"/>
              </a:rPr>
              <a:t>and ensure they are in place during annual and interim facility and documentation audit reviews and through ongoing communication.</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18</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77333" y="6363483"/>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197479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D0F4A0-B795-4D4F-ACD4-8C7CA0B87C74}"/>
              </a:ext>
            </a:extLst>
          </p:cNvPr>
          <p:cNvSpPr>
            <a:spLocks noGrp="1"/>
          </p:cNvSpPr>
          <p:nvPr>
            <p:ph type="ftr" sz="quarter" idx="11"/>
          </p:nvPr>
        </p:nvSpPr>
        <p:spPr>
          <a:xfrm>
            <a:off x="677334" y="6041362"/>
            <a:ext cx="8066072" cy="365125"/>
          </a:xfrm>
        </p:spPr>
        <p:txBody>
          <a:bodyPr/>
          <a:lstStyle/>
          <a:p>
            <a:r>
              <a:rPr lang="en-US" dirty="0"/>
              <a:t>2020 Islamic Services of America (ISA); Confidential and Proprietary to ISA.  Not to be shared or disseminated without the prior written approval of ISA.</a:t>
            </a:r>
          </a:p>
        </p:txBody>
      </p:sp>
      <p:sp>
        <p:nvSpPr>
          <p:cNvPr id="5" name="Slide Number Placeholder 4">
            <a:extLst>
              <a:ext uri="{FF2B5EF4-FFF2-40B4-BE49-F238E27FC236}">
                <a16:creationId xmlns:a16="http://schemas.microsoft.com/office/drawing/2014/main" id="{EE084BC0-6EDD-4981-B7AA-17C9EE4045EB}"/>
              </a:ext>
            </a:extLst>
          </p:cNvPr>
          <p:cNvSpPr>
            <a:spLocks noGrp="1"/>
          </p:cNvSpPr>
          <p:nvPr>
            <p:ph type="sldNum" sz="quarter" idx="12"/>
          </p:nvPr>
        </p:nvSpPr>
        <p:spPr>
          <a:xfrm>
            <a:off x="4644732" y="5624531"/>
            <a:ext cx="683339" cy="365125"/>
          </a:xfrm>
        </p:spPr>
        <p:txBody>
          <a:bodyPr/>
          <a:lstStyle/>
          <a:p>
            <a:fld id="{D57F1E4F-1CFF-5643-939E-217C01CDF565}" type="slidenum">
              <a:rPr lang="en-US" sz="1200" smtClean="0"/>
              <a:pPr/>
              <a:t>19</a:t>
            </a:fld>
            <a:endParaRPr lang="en-US" sz="1200" dirty="0"/>
          </a:p>
        </p:txBody>
      </p:sp>
      <p:sp>
        <p:nvSpPr>
          <p:cNvPr id="6" name="Title 1">
            <a:extLst>
              <a:ext uri="{FF2B5EF4-FFF2-40B4-BE49-F238E27FC236}">
                <a16:creationId xmlns:a16="http://schemas.microsoft.com/office/drawing/2014/main" id="{7CBC63FD-7572-4A5B-8F3E-57BC75275F54}"/>
              </a:ext>
            </a:extLst>
          </p:cNvPr>
          <p:cNvSpPr txBox="1">
            <a:spLocks/>
          </p:cNvSpPr>
          <p:nvPr/>
        </p:nvSpPr>
        <p:spPr>
          <a:xfrm>
            <a:off x="476390" y="406400"/>
            <a:ext cx="8336684" cy="1100183"/>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Arial" panose="020B0604020202020204" pitchFamily="34" charset="0"/>
                <a:cs typeface="Arial" panose="020B0604020202020204" pitchFamily="34" charset="0"/>
              </a:rPr>
              <a:t>Anticipate and Answer </a:t>
            </a:r>
          </a:p>
          <a:p>
            <a:pPr algn="ctr"/>
            <a:r>
              <a:rPr lang="en-US" b="1" dirty="0">
                <a:solidFill>
                  <a:schemeClr val="accent2"/>
                </a:solidFill>
                <a:latin typeface="Arial" panose="020B0604020202020204" pitchFamily="34" charset="0"/>
                <a:cs typeface="Arial" panose="020B0604020202020204" pitchFamily="34" charset="0"/>
              </a:rPr>
              <a:t>the Unasked Questions</a:t>
            </a:r>
          </a:p>
        </p:txBody>
      </p:sp>
      <p:sp>
        <p:nvSpPr>
          <p:cNvPr id="7" name="Text Placeholder 2">
            <a:extLst>
              <a:ext uri="{FF2B5EF4-FFF2-40B4-BE49-F238E27FC236}">
                <a16:creationId xmlns:a16="http://schemas.microsoft.com/office/drawing/2014/main" id="{020C822F-2AEA-4C6D-8921-B31018970E50}"/>
              </a:ext>
            </a:extLst>
          </p:cNvPr>
          <p:cNvSpPr txBox="1">
            <a:spLocks/>
          </p:cNvSpPr>
          <p:nvPr/>
        </p:nvSpPr>
        <p:spPr>
          <a:xfrm>
            <a:off x="861646" y="2020065"/>
            <a:ext cx="7881760" cy="324055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Follow up with written summaries and bullet point action items by email for documentation records on both sides and for future follow up.</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Use topic headers to highlight discussion categories - bold, underline and number them for easy reading.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Add points not covered on the call for future consideration.</a:t>
            </a:r>
          </a:p>
        </p:txBody>
      </p:sp>
    </p:spTree>
    <p:extLst>
      <p:ext uri="{BB962C8B-B14F-4D97-AF65-F5344CB8AC3E}">
        <p14:creationId xmlns:p14="http://schemas.microsoft.com/office/powerpoint/2010/main" val="403301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3800F5-1846-433B-A099-80627BB812B7}"/>
              </a:ext>
            </a:extLst>
          </p:cNvPr>
          <p:cNvSpPr txBox="1">
            <a:spLocks/>
          </p:cNvSpPr>
          <p:nvPr/>
        </p:nvSpPr>
        <p:spPr>
          <a:xfrm>
            <a:off x="677333" y="4496286"/>
            <a:ext cx="8948118" cy="18067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US" sz="3600" b="1" dirty="0">
                <a:solidFill>
                  <a:schemeClr val="accent2"/>
                </a:solidFill>
                <a:latin typeface="Arial" panose="020B0604020202020204" pitchFamily="34" charset="0"/>
                <a:cs typeface="Arial" panose="020B0604020202020204" pitchFamily="34" charset="0"/>
              </a:rPr>
              <a:t>The Importance and Value of Halal Certification Continues to Grow in the USA and Globally</a:t>
            </a:r>
          </a:p>
        </p:txBody>
      </p:sp>
      <p:sp>
        <p:nvSpPr>
          <p:cNvPr id="4" name="Footer Placeholder 3"/>
          <p:cNvSpPr>
            <a:spLocks noGrp="1"/>
          </p:cNvSpPr>
          <p:nvPr>
            <p:ph type="ftr" sz="quarter" idx="11"/>
          </p:nvPr>
        </p:nvSpPr>
        <p:spPr>
          <a:xfrm>
            <a:off x="677333" y="6352651"/>
            <a:ext cx="8251825" cy="365125"/>
          </a:xfrm>
        </p:spPr>
        <p:txBody>
          <a:bodyPr vert="horz" lIns="91440" tIns="45720" rIns="91440" bIns="45720" rtlCol="0" anchor="ctr">
            <a:normAutofit/>
          </a:bodyPr>
          <a:lstStyle/>
          <a:p>
            <a:pPr defTabSz="914400">
              <a:lnSpc>
                <a:spcPct val="90000"/>
              </a:lnSpc>
              <a:spcAft>
                <a:spcPts val="600"/>
              </a:spcAft>
            </a:pPr>
            <a:r>
              <a:rPr lang="en-US" kern="1200" dirty="0">
                <a:solidFill>
                  <a:schemeClr val="tx1">
                    <a:tint val="75000"/>
                  </a:schemeClr>
                </a:solidFill>
                <a:latin typeface="+mn-lt"/>
                <a:ea typeface="+mn-ea"/>
                <a:cs typeface="+mn-cs"/>
              </a:rPr>
              <a:t>©2020 Islamic Services of America (“ISA”); Confidential and Proprietary to ISA, not to be shared or disseminated without the prior written permission of ISA</a:t>
            </a:r>
          </a:p>
        </p:txBody>
      </p:sp>
      <p:sp>
        <p:nvSpPr>
          <p:cNvPr id="2" name="Slide Number Placeholder 1">
            <a:extLst>
              <a:ext uri="{FF2B5EF4-FFF2-40B4-BE49-F238E27FC236}">
                <a16:creationId xmlns:a16="http://schemas.microsoft.com/office/drawing/2014/main" id="{F37B8B04-8031-4024-A4F8-FADD77ED8792}"/>
              </a:ext>
            </a:extLst>
          </p:cNvPr>
          <p:cNvSpPr>
            <a:spLocks noGrp="1"/>
          </p:cNvSpPr>
          <p:nvPr>
            <p:ph type="sldNum" sz="quarter" idx="12"/>
          </p:nvPr>
        </p:nvSpPr>
        <p:spPr>
          <a:xfrm>
            <a:off x="8542023" y="6352651"/>
            <a:ext cx="683339"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053" y="5685777"/>
            <a:ext cx="642989" cy="617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8" name="Title 1"/>
          <p:cNvSpPr txBox="1">
            <a:spLocks/>
          </p:cNvSpPr>
          <p:nvPr/>
        </p:nvSpPr>
        <p:spPr>
          <a:xfrm>
            <a:off x="1520098" y="1967379"/>
            <a:ext cx="6458104" cy="93402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ED5C7B-8E89-4A6C-A5DC-A35FB6682B55}"/>
              </a:ext>
            </a:extLst>
          </p:cNvPr>
          <p:cNvPicPr>
            <a:picLocks noChangeAspect="1"/>
          </p:cNvPicPr>
          <p:nvPr/>
        </p:nvPicPr>
        <p:blipFill>
          <a:blip r:embed="rId5"/>
          <a:stretch>
            <a:fillRect/>
          </a:stretch>
        </p:blipFill>
        <p:spPr>
          <a:xfrm>
            <a:off x="1562038" y="658091"/>
            <a:ext cx="7061777" cy="3998280"/>
          </a:xfrm>
          <a:prstGeom prst="rect">
            <a:avLst/>
          </a:prstGeom>
        </p:spPr>
      </p:pic>
    </p:spTree>
    <p:extLst>
      <p:ext uri="{BB962C8B-B14F-4D97-AF65-F5344CB8AC3E}">
        <p14:creationId xmlns:p14="http://schemas.microsoft.com/office/powerpoint/2010/main" val="301214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D0F4A0-B795-4D4F-ACD4-8C7CA0B87C74}"/>
              </a:ext>
            </a:extLst>
          </p:cNvPr>
          <p:cNvSpPr>
            <a:spLocks noGrp="1"/>
          </p:cNvSpPr>
          <p:nvPr>
            <p:ph type="ftr" sz="quarter" idx="11"/>
          </p:nvPr>
        </p:nvSpPr>
        <p:spPr>
          <a:xfrm>
            <a:off x="677334" y="6041362"/>
            <a:ext cx="8066072" cy="365125"/>
          </a:xfrm>
        </p:spPr>
        <p:txBody>
          <a:bodyPr/>
          <a:lstStyle/>
          <a:p>
            <a:r>
              <a:rPr lang="en-US" dirty="0"/>
              <a:t>2020 Islamic Services of America (ISA); Confidential and Proprietary to ISA.  Not to be shared or disseminated without the prior written approval of ISA.</a:t>
            </a:r>
          </a:p>
        </p:txBody>
      </p:sp>
      <p:sp>
        <p:nvSpPr>
          <p:cNvPr id="5" name="Slide Number Placeholder 4">
            <a:extLst>
              <a:ext uri="{FF2B5EF4-FFF2-40B4-BE49-F238E27FC236}">
                <a16:creationId xmlns:a16="http://schemas.microsoft.com/office/drawing/2014/main" id="{EE084BC0-6EDD-4981-B7AA-17C9EE4045EB}"/>
              </a:ext>
            </a:extLst>
          </p:cNvPr>
          <p:cNvSpPr>
            <a:spLocks noGrp="1"/>
          </p:cNvSpPr>
          <p:nvPr>
            <p:ph type="sldNum" sz="quarter" idx="12"/>
          </p:nvPr>
        </p:nvSpPr>
        <p:spPr>
          <a:xfrm>
            <a:off x="4644732" y="5624531"/>
            <a:ext cx="683339" cy="365125"/>
          </a:xfrm>
        </p:spPr>
        <p:txBody>
          <a:bodyPr/>
          <a:lstStyle/>
          <a:p>
            <a:fld id="{D57F1E4F-1CFF-5643-939E-217C01CDF565}" type="slidenum">
              <a:rPr lang="en-US" sz="1200" smtClean="0"/>
              <a:pPr/>
              <a:t>20</a:t>
            </a:fld>
            <a:endParaRPr lang="en-US" sz="1200" dirty="0"/>
          </a:p>
        </p:txBody>
      </p:sp>
      <p:sp>
        <p:nvSpPr>
          <p:cNvPr id="6" name="Title 1">
            <a:extLst>
              <a:ext uri="{FF2B5EF4-FFF2-40B4-BE49-F238E27FC236}">
                <a16:creationId xmlns:a16="http://schemas.microsoft.com/office/drawing/2014/main" id="{7CBC63FD-7572-4A5B-8F3E-57BC75275F54}"/>
              </a:ext>
            </a:extLst>
          </p:cNvPr>
          <p:cNvSpPr txBox="1">
            <a:spLocks/>
          </p:cNvSpPr>
          <p:nvPr/>
        </p:nvSpPr>
        <p:spPr>
          <a:xfrm>
            <a:off x="476390" y="406400"/>
            <a:ext cx="8336684" cy="1100183"/>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Arial" panose="020B0604020202020204" pitchFamily="34" charset="0"/>
                <a:cs typeface="Arial" panose="020B0604020202020204" pitchFamily="34" charset="0"/>
              </a:rPr>
              <a:t>Anticipate and Answer </a:t>
            </a:r>
          </a:p>
          <a:p>
            <a:pPr algn="ctr"/>
            <a:r>
              <a:rPr lang="en-US" b="1" dirty="0">
                <a:solidFill>
                  <a:schemeClr val="accent2"/>
                </a:solidFill>
                <a:latin typeface="Arial" panose="020B0604020202020204" pitchFamily="34" charset="0"/>
                <a:cs typeface="Arial" panose="020B0604020202020204" pitchFamily="34" charset="0"/>
              </a:rPr>
              <a:t>the Unasked Questions</a:t>
            </a:r>
          </a:p>
        </p:txBody>
      </p:sp>
      <p:sp>
        <p:nvSpPr>
          <p:cNvPr id="7" name="Text Placeholder 2">
            <a:extLst>
              <a:ext uri="{FF2B5EF4-FFF2-40B4-BE49-F238E27FC236}">
                <a16:creationId xmlns:a16="http://schemas.microsoft.com/office/drawing/2014/main" id="{020C822F-2AEA-4C6D-8921-B31018970E50}"/>
              </a:ext>
            </a:extLst>
          </p:cNvPr>
          <p:cNvSpPr txBox="1">
            <a:spLocks/>
          </p:cNvSpPr>
          <p:nvPr/>
        </p:nvSpPr>
        <p:spPr>
          <a:xfrm>
            <a:off x="861646" y="1907177"/>
            <a:ext cx="7881760" cy="333086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Follow up with written summaries and bullet point action items by email for documentation records on both sides and for future follow up.</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Use topic headers to highlight discussion categories - bold, underline and number them for easy reading.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Add points not covered on the call for future consideration.</a:t>
            </a:r>
          </a:p>
        </p:txBody>
      </p:sp>
    </p:spTree>
    <p:extLst>
      <p:ext uri="{BB962C8B-B14F-4D97-AF65-F5344CB8AC3E}">
        <p14:creationId xmlns:p14="http://schemas.microsoft.com/office/powerpoint/2010/main" val="29055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D0F4A0-B795-4D4F-ACD4-8C7CA0B87C74}"/>
              </a:ext>
            </a:extLst>
          </p:cNvPr>
          <p:cNvSpPr>
            <a:spLocks noGrp="1"/>
          </p:cNvSpPr>
          <p:nvPr>
            <p:ph type="ftr" sz="quarter" idx="11"/>
          </p:nvPr>
        </p:nvSpPr>
        <p:spPr>
          <a:xfrm>
            <a:off x="677333" y="6041362"/>
            <a:ext cx="8067171" cy="365125"/>
          </a:xfrm>
        </p:spPr>
        <p:txBody>
          <a:bodyPr/>
          <a:lstStyle/>
          <a:p>
            <a:r>
              <a:rPr lang="en-US" dirty="0"/>
              <a:t>2020 Islamic Services of America (ISA); Confidential and Proprietary to ISA.  Not to be shared or disseminated without the prior written approval of ISA.</a:t>
            </a:r>
          </a:p>
        </p:txBody>
      </p:sp>
      <p:sp>
        <p:nvSpPr>
          <p:cNvPr id="5" name="Slide Number Placeholder 4">
            <a:extLst>
              <a:ext uri="{FF2B5EF4-FFF2-40B4-BE49-F238E27FC236}">
                <a16:creationId xmlns:a16="http://schemas.microsoft.com/office/drawing/2014/main" id="{EE084BC0-6EDD-4981-B7AA-17C9EE4045EB}"/>
              </a:ext>
            </a:extLst>
          </p:cNvPr>
          <p:cNvSpPr>
            <a:spLocks noGrp="1"/>
          </p:cNvSpPr>
          <p:nvPr>
            <p:ph type="sldNum" sz="quarter" idx="12"/>
          </p:nvPr>
        </p:nvSpPr>
        <p:spPr>
          <a:xfrm>
            <a:off x="4644732" y="5676237"/>
            <a:ext cx="683339" cy="365125"/>
          </a:xfrm>
        </p:spPr>
        <p:txBody>
          <a:bodyPr/>
          <a:lstStyle/>
          <a:p>
            <a:fld id="{D57F1E4F-1CFF-5643-939E-217C01CDF565}" type="slidenum">
              <a:rPr lang="en-US" sz="1200" smtClean="0"/>
              <a:pPr/>
              <a:t>21</a:t>
            </a:fld>
            <a:endParaRPr lang="en-US" sz="1200" dirty="0"/>
          </a:p>
        </p:txBody>
      </p:sp>
      <p:sp>
        <p:nvSpPr>
          <p:cNvPr id="6" name="Title 1">
            <a:extLst>
              <a:ext uri="{FF2B5EF4-FFF2-40B4-BE49-F238E27FC236}">
                <a16:creationId xmlns:a16="http://schemas.microsoft.com/office/drawing/2014/main" id="{7CBC63FD-7572-4A5B-8F3E-57BC75275F54}"/>
              </a:ext>
            </a:extLst>
          </p:cNvPr>
          <p:cNvSpPr txBox="1">
            <a:spLocks/>
          </p:cNvSpPr>
          <p:nvPr/>
        </p:nvSpPr>
        <p:spPr>
          <a:xfrm>
            <a:off x="476390" y="406400"/>
            <a:ext cx="8336684" cy="110018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Arial" panose="020B0604020202020204" pitchFamily="34" charset="0"/>
                <a:cs typeface="Arial" panose="020B0604020202020204" pitchFamily="34" charset="0"/>
              </a:rPr>
              <a:t>Provide Ongoing Support</a:t>
            </a:r>
          </a:p>
        </p:txBody>
      </p:sp>
      <p:sp>
        <p:nvSpPr>
          <p:cNvPr id="7" name="Text Placeholder 2">
            <a:extLst>
              <a:ext uri="{FF2B5EF4-FFF2-40B4-BE49-F238E27FC236}">
                <a16:creationId xmlns:a16="http://schemas.microsoft.com/office/drawing/2014/main" id="{020C822F-2AEA-4C6D-8921-B31018970E50}"/>
              </a:ext>
            </a:extLst>
          </p:cNvPr>
          <p:cNvSpPr txBox="1">
            <a:spLocks/>
          </p:cNvSpPr>
          <p:nvPr/>
        </p:nvSpPr>
        <p:spPr>
          <a:xfrm>
            <a:off x="931314" y="1829003"/>
            <a:ext cx="7881760" cy="33300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Changes in the industry can happen quickly and often.</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Leading Halal certifiers are at the head of the pack when manufacturing industry developments and innovation require new rulings.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This information is shared with the client base through HCB website blogs and direct contact with key client contacts.</a:t>
            </a:r>
          </a:p>
        </p:txBody>
      </p:sp>
    </p:spTree>
    <p:extLst>
      <p:ext uri="{BB962C8B-B14F-4D97-AF65-F5344CB8AC3E}">
        <p14:creationId xmlns:p14="http://schemas.microsoft.com/office/powerpoint/2010/main" val="139302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D0F4A0-B795-4D4F-ACD4-8C7CA0B87C74}"/>
              </a:ext>
            </a:extLst>
          </p:cNvPr>
          <p:cNvSpPr>
            <a:spLocks noGrp="1"/>
          </p:cNvSpPr>
          <p:nvPr>
            <p:ph type="ftr" sz="quarter" idx="11"/>
          </p:nvPr>
        </p:nvSpPr>
        <p:spPr>
          <a:xfrm>
            <a:off x="677333" y="6041362"/>
            <a:ext cx="8067171" cy="365125"/>
          </a:xfrm>
        </p:spPr>
        <p:txBody>
          <a:bodyPr/>
          <a:lstStyle/>
          <a:p>
            <a:r>
              <a:rPr lang="en-US" dirty="0"/>
              <a:t>2020 Islamic Services of America (ISA); Confidential and Proprietary to ISA.  Not to be shared or disseminated without the prior written approval of ISA.</a:t>
            </a:r>
          </a:p>
        </p:txBody>
      </p:sp>
      <p:sp>
        <p:nvSpPr>
          <p:cNvPr id="5" name="Slide Number Placeholder 4">
            <a:extLst>
              <a:ext uri="{FF2B5EF4-FFF2-40B4-BE49-F238E27FC236}">
                <a16:creationId xmlns:a16="http://schemas.microsoft.com/office/drawing/2014/main" id="{EE084BC0-6EDD-4981-B7AA-17C9EE4045EB}"/>
              </a:ext>
            </a:extLst>
          </p:cNvPr>
          <p:cNvSpPr>
            <a:spLocks noGrp="1"/>
          </p:cNvSpPr>
          <p:nvPr>
            <p:ph type="sldNum" sz="quarter" idx="12"/>
          </p:nvPr>
        </p:nvSpPr>
        <p:spPr>
          <a:xfrm>
            <a:off x="4644732" y="5676237"/>
            <a:ext cx="683339" cy="365125"/>
          </a:xfrm>
        </p:spPr>
        <p:txBody>
          <a:bodyPr/>
          <a:lstStyle/>
          <a:p>
            <a:fld id="{D57F1E4F-1CFF-5643-939E-217C01CDF565}" type="slidenum">
              <a:rPr lang="en-US" sz="1200" smtClean="0"/>
              <a:pPr/>
              <a:t>22</a:t>
            </a:fld>
            <a:endParaRPr lang="en-US" sz="1200" dirty="0"/>
          </a:p>
        </p:txBody>
      </p:sp>
      <p:sp>
        <p:nvSpPr>
          <p:cNvPr id="6" name="Title 1">
            <a:extLst>
              <a:ext uri="{FF2B5EF4-FFF2-40B4-BE49-F238E27FC236}">
                <a16:creationId xmlns:a16="http://schemas.microsoft.com/office/drawing/2014/main" id="{7CBC63FD-7572-4A5B-8F3E-57BC75275F54}"/>
              </a:ext>
            </a:extLst>
          </p:cNvPr>
          <p:cNvSpPr txBox="1">
            <a:spLocks/>
          </p:cNvSpPr>
          <p:nvPr/>
        </p:nvSpPr>
        <p:spPr>
          <a:xfrm>
            <a:off x="476390" y="406400"/>
            <a:ext cx="8336684" cy="110018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Arial" panose="020B0604020202020204" pitchFamily="34" charset="0"/>
                <a:cs typeface="Arial" panose="020B0604020202020204" pitchFamily="34" charset="0"/>
              </a:rPr>
              <a:t>Provide Ongoing Support</a:t>
            </a:r>
          </a:p>
        </p:txBody>
      </p:sp>
      <p:sp>
        <p:nvSpPr>
          <p:cNvPr id="7" name="Text Placeholder 2">
            <a:extLst>
              <a:ext uri="{FF2B5EF4-FFF2-40B4-BE49-F238E27FC236}">
                <a16:creationId xmlns:a16="http://schemas.microsoft.com/office/drawing/2014/main" id="{020C822F-2AEA-4C6D-8921-B31018970E50}"/>
              </a:ext>
            </a:extLst>
          </p:cNvPr>
          <p:cNvSpPr txBox="1">
            <a:spLocks/>
          </p:cNvSpPr>
          <p:nvPr/>
        </p:nvSpPr>
        <p:spPr>
          <a:xfrm>
            <a:off x="931314" y="1829002"/>
            <a:ext cx="7881760" cy="388994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Maintain a strong rapport with client personnel at all decision maker and hands on production levels.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Understand client products and global markets.  Speak to those unique factors when Halal industry changes come about.</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Provide Halal orientation to new client staff contacts when they come on board </a:t>
            </a:r>
          </a:p>
        </p:txBody>
      </p:sp>
    </p:spTree>
    <p:extLst>
      <p:ext uri="{BB962C8B-B14F-4D97-AF65-F5344CB8AC3E}">
        <p14:creationId xmlns:p14="http://schemas.microsoft.com/office/powerpoint/2010/main" val="163492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Halal Certification</a:t>
            </a:r>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as a Means of Dawah</a:t>
            </a:r>
          </a:p>
        </p:txBody>
      </p:sp>
      <p:sp>
        <p:nvSpPr>
          <p:cNvPr id="3" name="Text Placeholder 2"/>
          <p:cNvSpPr>
            <a:spLocks noGrp="1"/>
          </p:cNvSpPr>
          <p:nvPr>
            <p:ph type="body" idx="1"/>
          </p:nvPr>
        </p:nvSpPr>
        <p:spPr>
          <a:xfrm>
            <a:off x="800686" y="2272302"/>
            <a:ext cx="8012388" cy="2303580"/>
          </a:xfrm>
        </p:spPr>
        <p:txBody>
          <a:bodyPr>
            <a:normAutofit/>
          </a:bodyPr>
          <a:lstStyle/>
          <a:p>
            <a:r>
              <a:rPr lang="en-US" dirty="0">
                <a:solidFill>
                  <a:schemeClr val="tx1"/>
                </a:solidFill>
                <a:latin typeface="Arial" panose="020B0604020202020204" pitchFamily="34" charset="0"/>
                <a:cs typeface="Arial" panose="020B0604020202020204" pitchFamily="34" charset="0"/>
              </a:rPr>
              <a:t>So while we educate our customers, buyers, consumers and the general public, at the same time we also put our best face forward as Muslims.  As such, our positive and professional behaviors are appreciated and well noted.  </a:t>
            </a:r>
          </a:p>
          <a:p>
            <a:endParaRPr lang="en-US" dirty="0">
              <a:solidFill>
                <a:schemeClr val="tx1"/>
              </a:solidFill>
              <a:latin typeface="Arial" panose="020B0604020202020204" pitchFamily="34" charset="0"/>
              <a:cs typeface="Arial" panose="020B0604020202020204" pitchFamily="34" charset="0"/>
            </a:endParaRPr>
          </a:p>
          <a:p>
            <a:pPr algn="ctr"/>
            <a:r>
              <a:rPr lang="en-US" b="1" dirty="0">
                <a:solidFill>
                  <a:schemeClr val="tx1"/>
                </a:solidFill>
                <a:latin typeface="Arial" panose="020B0604020202020204" pitchFamily="34" charset="0"/>
                <a:cs typeface="Arial" panose="020B0604020202020204" pitchFamily="34" charset="0"/>
              </a:rPr>
              <a:t>Is this not Dawah?</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23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77333" y="6363483"/>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1048268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336684" cy="1100183"/>
          </a:xfrm>
        </p:spPr>
        <p:txBody>
          <a:bodyPr>
            <a:normAutofit fontScale="90000"/>
          </a:bodyPr>
          <a:lstStyle/>
          <a:p>
            <a:pPr algn="ctr"/>
            <a:r>
              <a:rPr lang="en-US" b="1" dirty="0">
                <a:solidFill>
                  <a:schemeClr val="accent2"/>
                </a:solidFill>
                <a:latin typeface="Arial" panose="020B0604020202020204" pitchFamily="34" charset="0"/>
                <a:cs typeface="Arial" panose="020B0604020202020204" pitchFamily="34" charset="0"/>
              </a:rPr>
              <a:t>Halal Certification</a:t>
            </a:r>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as a Means of Dawah</a:t>
            </a:r>
          </a:p>
        </p:txBody>
      </p:sp>
      <p:sp>
        <p:nvSpPr>
          <p:cNvPr id="3" name="Text Placeholder 2"/>
          <p:cNvSpPr>
            <a:spLocks noGrp="1"/>
          </p:cNvSpPr>
          <p:nvPr>
            <p:ph type="body" idx="1"/>
          </p:nvPr>
        </p:nvSpPr>
        <p:spPr>
          <a:xfrm>
            <a:off x="861646" y="1907177"/>
            <a:ext cx="8012388" cy="3500202"/>
          </a:xfrm>
        </p:spPr>
        <p:txBody>
          <a:bodyPr>
            <a:normAutofit/>
          </a:bodyPr>
          <a:lstStyle/>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 explain that the term Halal is a critical element of a Muslim’s life as prescribed in the Qur’an and Hadeeth.  Much of it is “Biblical” and what was taught, followed and practiced by the Ahl Kitab was according to Allah’s will.</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Therefore what we follow is nothing new or novel.  We simply continue to follow what was prescribed and reinforced to us on a regular daily consistent basis.</a:t>
            </a:r>
          </a:p>
        </p:txBody>
      </p:sp>
      <p:sp>
        <p:nvSpPr>
          <p:cNvPr id="4" name="Slide Number Placeholder 3"/>
          <p:cNvSpPr>
            <a:spLocks noGrp="1"/>
          </p:cNvSpPr>
          <p:nvPr>
            <p:ph type="sldNum" sz="quarter" idx="12"/>
          </p:nvPr>
        </p:nvSpPr>
        <p:spPr>
          <a:xfrm>
            <a:off x="4242954" y="5885728"/>
            <a:ext cx="1142245" cy="669925"/>
          </a:xfrm>
        </p:spPr>
        <p:txBody>
          <a:bodyPr/>
          <a:lstStyle/>
          <a:p>
            <a:fld id="{D57F1E4F-1CFF-5643-939E-217C01CDF565}" type="slidenum">
              <a:rPr lang="en-US" sz="1200" smtClean="0"/>
              <a:pPr/>
              <a:t>24</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77333" y="6363483"/>
            <a:ext cx="8333457" cy="365125"/>
          </a:xfrm>
        </p:spPr>
        <p:txBody>
          <a:body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201425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A909-D7CD-4D6C-BF8B-38DDD6D8352B}"/>
              </a:ext>
            </a:extLst>
          </p:cNvPr>
          <p:cNvSpPr>
            <a:spLocks noGrp="1"/>
          </p:cNvSpPr>
          <p:nvPr>
            <p:ph type="title"/>
          </p:nvPr>
        </p:nvSpPr>
        <p:spPr>
          <a:xfrm>
            <a:off x="1174484" y="348285"/>
            <a:ext cx="7339201" cy="1320718"/>
          </a:xfrm>
        </p:spPr>
        <p:txBody>
          <a:bodyPr>
            <a:normAutofit/>
          </a:bodyPr>
          <a:lstStyle/>
          <a:p>
            <a:pPr algn="ctr"/>
            <a:r>
              <a:rPr lang="en-US" sz="3600" b="1" dirty="0">
                <a:solidFill>
                  <a:schemeClr val="accent2"/>
                </a:solidFill>
                <a:latin typeface="Arial" panose="020B0604020202020204" pitchFamily="34" charset="0"/>
                <a:cs typeface="Arial" panose="020B0604020202020204" pitchFamily="34" charset="0"/>
              </a:rPr>
              <a:t>Halal Certification</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rPr>
              <a:t>as a Means of Dawah</a:t>
            </a:r>
            <a:endParaRPr lang="en-US" sz="3600" dirty="0">
              <a:solidFill>
                <a:schemeClr val="accent2"/>
              </a:solidFill>
            </a:endParaRPr>
          </a:p>
        </p:txBody>
      </p:sp>
      <p:sp>
        <p:nvSpPr>
          <p:cNvPr id="4" name="Footer Placeholder 3">
            <a:extLst>
              <a:ext uri="{FF2B5EF4-FFF2-40B4-BE49-F238E27FC236}">
                <a16:creationId xmlns:a16="http://schemas.microsoft.com/office/drawing/2014/main" id="{1E54988C-F5BA-462F-ABAB-857C1FB5F219}"/>
              </a:ext>
            </a:extLst>
          </p:cNvPr>
          <p:cNvSpPr>
            <a:spLocks noGrp="1"/>
          </p:cNvSpPr>
          <p:nvPr>
            <p:ph type="ftr" sz="quarter" idx="11"/>
          </p:nvPr>
        </p:nvSpPr>
        <p:spPr>
          <a:xfrm>
            <a:off x="677334" y="6041362"/>
            <a:ext cx="8060924" cy="365125"/>
          </a:xfrm>
        </p:spPr>
        <p:txBody>
          <a:bodyPr/>
          <a:lstStyle/>
          <a:p>
            <a:r>
              <a:rPr lang="en-US" dirty="0"/>
              <a:t>2020 Islamic Services of America (ISA); Confidential and Proprietary to ISA.  Not to be shared or disseminated without the prior written approval of ISA.</a:t>
            </a:r>
          </a:p>
        </p:txBody>
      </p:sp>
      <p:sp>
        <p:nvSpPr>
          <p:cNvPr id="7" name="Rectangle 6">
            <a:extLst>
              <a:ext uri="{FF2B5EF4-FFF2-40B4-BE49-F238E27FC236}">
                <a16:creationId xmlns:a16="http://schemas.microsoft.com/office/drawing/2014/main" id="{91E46311-4458-40BA-9BE2-808AD54DC65F}"/>
              </a:ext>
            </a:extLst>
          </p:cNvPr>
          <p:cNvSpPr/>
          <p:nvPr/>
        </p:nvSpPr>
        <p:spPr>
          <a:xfrm>
            <a:off x="1083076" y="1997476"/>
            <a:ext cx="8060924" cy="317009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idea of behaving and consuming foods in a manner which is permissible is a sensible, logical and spiritual and practical way of life.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Living a Halal lifestyle is healthy and safe for one’s own taqwa and self-preservation!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Bringing the “Islam” of Muslim staff to the forefront and giving an overview of Halal and Islam to those who have some or no understanding is an enormous act of Dawah.  It should be our personal vision, mission and commitment</a:t>
            </a:r>
          </a:p>
        </p:txBody>
      </p:sp>
      <p:pic>
        <p:nvPicPr>
          <p:cNvPr id="10" name="Picture 9">
            <a:extLst>
              <a:ext uri="{FF2B5EF4-FFF2-40B4-BE49-F238E27FC236}">
                <a16:creationId xmlns:a16="http://schemas.microsoft.com/office/drawing/2014/main" id="{37A7FB51-7051-44A5-8FDE-0AAC3AF36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11" name="Picture 10">
            <a:extLst>
              <a:ext uri="{FF2B5EF4-FFF2-40B4-BE49-F238E27FC236}">
                <a16:creationId xmlns:a16="http://schemas.microsoft.com/office/drawing/2014/main" id="{DEBCFF90-56F4-4563-8DD8-C50A45F27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12" name="Slide Number Placeholder 3">
            <a:extLst>
              <a:ext uri="{FF2B5EF4-FFF2-40B4-BE49-F238E27FC236}">
                <a16:creationId xmlns:a16="http://schemas.microsoft.com/office/drawing/2014/main" id="{F00E9EA1-99E7-4233-B641-0EFD89C098F0}"/>
              </a:ext>
            </a:extLst>
          </p:cNvPr>
          <p:cNvSpPr txBox="1">
            <a:spLocks/>
          </p:cNvSpPr>
          <p:nvPr/>
        </p:nvSpPr>
        <p:spPr>
          <a:xfrm>
            <a:off x="4272961" y="5553999"/>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25</a:t>
            </a:fld>
            <a:endParaRPr lang="en-US" sz="1200" dirty="0"/>
          </a:p>
        </p:txBody>
      </p:sp>
    </p:spTree>
    <p:extLst>
      <p:ext uri="{BB962C8B-B14F-4D97-AF65-F5344CB8AC3E}">
        <p14:creationId xmlns:p14="http://schemas.microsoft.com/office/powerpoint/2010/main" val="281085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A909-D7CD-4D6C-BF8B-38DDD6D8352B}"/>
              </a:ext>
            </a:extLst>
          </p:cNvPr>
          <p:cNvSpPr>
            <a:spLocks noGrp="1"/>
          </p:cNvSpPr>
          <p:nvPr>
            <p:ph type="title"/>
          </p:nvPr>
        </p:nvSpPr>
        <p:spPr>
          <a:xfrm>
            <a:off x="1106750" y="170732"/>
            <a:ext cx="7339201" cy="1320718"/>
          </a:xfrm>
        </p:spPr>
        <p:txBody>
          <a:bodyPr>
            <a:normAutofit/>
          </a:bodyPr>
          <a:lstStyle/>
          <a:p>
            <a:pPr algn="ctr"/>
            <a:r>
              <a:rPr lang="en-US" sz="3600" b="1" dirty="0">
                <a:solidFill>
                  <a:schemeClr val="accent2"/>
                </a:solidFill>
                <a:latin typeface="Arial" panose="020B0604020202020204" pitchFamily="34" charset="0"/>
                <a:cs typeface="Arial" panose="020B0604020202020204" pitchFamily="34" charset="0"/>
              </a:rPr>
              <a:t>Halal Certification</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rPr>
              <a:t>as a Value Added Service</a:t>
            </a:r>
            <a:endParaRPr lang="en-US" sz="3600" dirty="0">
              <a:solidFill>
                <a:schemeClr val="accent2"/>
              </a:solidFill>
            </a:endParaRPr>
          </a:p>
        </p:txBody>
      </p:sp>
      <p:sp>
        <p:nvSpPr>
          <p:cNvPr id="4" name="Footer Placeholder 3">
            <a:extLst>
              <a:ext uri="{FF2B5EF4-FFF2-40B4-BE49-F238E27FC236}">
                <a16:creationId xmlns:a16="http://schemas.microsoft.com/office/drawing/2014/main" id="{1E54988C-F5BA-462F-ABAB-857C1FB5F219}"/>
              </a:ext>
            </a:extLst>
          </p:cNvPr>
          <p:cNvSpPr>
            <a:spLocks noGrp="1"/>
          </p:cNvSpPr>
          <p:nvPr>
            <p:ph type="ftr" sz="quarter" idx="11"/>
          </p:nvPr>
        </p:nvSpPr>
        <p:spPr>
          <a:xfrm>
            <a:off x="677334" y="6041362"/>
            <a:ext cx="8060924" cy="365125"/>
          </a:xfrm>
        </p:spPr>
        <p:txBody>
          <a:bodyPr/>
          <a:lstStyle/>
          <a:p>
            <a:r>
              <a:rPr lang="en-US" dirty="0"/>
              <a:t>2020 Islamic Services of America (ISA); Confidential and Proprietary to ISA.  Not to be shared or disseminated without the prior written approval of ISA.</a:t>
            </a:r>
          </a:p>
        </p:txBody>
      </p:sp>
      <p:sp>
        <p:nvSpPr>
          <p:cNvPr id="7" name="Rectangle 6">
            <a:extLst>
              <a:ext uri="{FF2B5EF4-FFF2-40B4-BE49-F238E27FC236}">
                <a16:creationId xmlns:a16="http://schemas.microsoft.com/office/drawing/2014/main" id="{91E46311-4458-40BA-9BE2-808AD54DC65F}"/>
              </a:ext>
            </a:extLst>
          </p:cNvPr>
          <p:cNvSpPr/>
          <p:nvPr/>
        </p:nvSpPr>
        <p:spPr>
          <a:xfrm>
            <a:off x="1106750" y="2168507"/>
            <a:ext cx="8060924" cy="2708434"/>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As a Muslim service industry serving manufacturers, product brand owners and Halal consumers it is our duty to be full-service providers.</a:t>
            </a:r>
          </a:p>
          <a:p>
            <a:endParaRPr lang="en-US" sz="2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our role to be professional.</a:t>
            </a:r>
          </a:p>
          <a:p>
            <a:endParaRPr lang="en-US" sz="2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our obligation to represent Islam in the positive manner that we know it to be.</a:t>
            </a:r>
          </a:p>
          <a:p>
            <a:endParaRPr lang="en-US" sz="1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7A7FB51-7051-44A5-8FDE-0AAC3AF36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11" name="Picture 10">
            <a:extLst>
              <a:ext uri="{FF2B5EF4-FFF2-40B4-BE49-F238E27FC236}">
                <a16:creationId xmlns:a16="http://schemas.microsoft.com/office/drawing/2014/main" id="{DEBCFF90-56F4-4563-8DD8-C50A45F27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12" name="Slide Number Placeholder 3">
            <a:extLst>
              <a:ext uri="{FF2B5EF4-FFF2-40B4-BE49-F238E27FC236}">
                <a16:creationId xmlns:a16="http://schemas.microsoft.com/office/drawing/2014/main" id="{F00E9EA1-99E7-4233-B641-0EFD89C098F0}"/>
              </a:ext>
            </a:extLst>
          </p:cNvPr>
          <p:cNvSpPr txBox="1">
            <a:spLocks/>
          </p:cNvSpPr>
          <p:nvPr/>
        </p:nvSpPr>
        <p:spPr>
          <a:xfrm>
            <a:off x="4272961" y="5553999"/>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26</a:t>
            </a:fld>
            <a:endParaRPr lang="en-US" sz="1200" dirty="0"/>
          </a:p>
        </p:txBody>
      </p:sp>
    </p:spTree>
    <p:extLst>
      <p:ext uri="{BB962C8B-B14F-4D97-AF65-F5344CB8AC3E}">
        <p14:creationId xmlns:p14="http://schemas.microsoft.com/office/powerpoint/2010/main" val="203837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A909-D7CD-4D6C-BF8B-38DDD6D8352B}"/>
              </a:ext>
            </a:extLst>
          </p:cNvPr>
          <p:cNvSpPr>
            <a:spLocks noGrp="1"/>
          </p:cNvSpPr>
          <p:nvPr>
            <p:ph type="title"/>
          </p:nvPr>
        </p:nvSpPr>
        <p:spPr>
          <a:xfrm>
            <a:off x="1106750" y="170732"/>
            <a:ext cx="7339201" cy="1320718"/>
          </a:xfrm>
        </p:spPr>
        <p:txBody>
          <a:bodyPr>
            <a:normAutofit/>
          </a:bodyPr>
          <a:lstStyle/>
          <a:p>
            <a:pPr algn="ctr"/>
            <a:r>
              <a:rPr lang="en-US" sz="3600" b="1" dirty="0">
                <a:solidFill>
                  <a:schemeClr val="accent2"/>
                </a:solidFill>
                <a:latin typeface="Arial" panose="020B0604020202020204" pitchFamily="34" charset="0"/>
                <a:cs typeface="Arial" panose="020B0604020202020204" pitchFamily="34" charset="0"/>
              </a:rPr>
              <a:t>Halal Certification</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rPr>
              <a:t>as a Value Added Service</a:t>
            </a:r>
            <a:endParaRPr lang="en-US" sz="3600" dirty="0">
              <a:solidFill>
                <a:schemeClr val="accent2"/>
              </a:solidFill>
            </a:endParaRPr>
          </a:p>
        </p:txBody>
      </p:sp>
      <p:sp>
        <p:nvSpPr>
          <p:cNvPr id="4" name="Footer Placeholder 3">
            <a:extLst>
              <a:ext uri="{FF2B5EF4-FFF2-40B4-BE49-F238E27FC236}">
                <a16:creationId xmlns:a16="http://schemas.microsoft.com/office/drawing/2014/main" id="{1E54988C-F5BA-462F-ABAB-857C1FB5F219}"/>
              </a:ext>
            </a:extLst>
          </p:cNvPr>
          <p:cNvSpPr>
            <a:spLocks noGrp="1"/>
          </p:cNvSpPr>
          <p:nvPr>
            <p:ph type="ftr" sz="quarter" idx="11"/>
          </p:nvPr>
        </p:nvSpPr>
        <p:spPr>
          <a:xfrm>
            <a:off x="677334" y="6041362"/>
            <a:ext cx="8060924" cy="365125"/>
          </a:xfrm>
        </p:spPr>
        <p:txBody>
          <a:bodyPr/>
          <a:lstStyle/>
          <a:p>
            <a:r>
              <a:rPr lang="en-US" dirty="0"/>
              <a:t>2020 Islamic Services of America (ISA); Confidential and Proprietary to ISA.  Not to be shared or disseminated without the prior written approval of ISA.</a:t>
            </a:r>
          </a:p>
        </p:txBody>
      </p:sp>
      <p:sp>
        <p:nvSpPr>
          <p:cNvPr id="7" name="Rectangle 6">
            <a:extLst>
              <a:ext uri="{FF2B5EF4-FFF2-40B4-BE49-F238E27FC236}">
                <a16:creationId xmlns:a16="http://schemas.microsoft.com/office/drawing/2014/main" id="{91E46311-4458-40BA-9BE2-808AD54DC65F}"/>
              </a:ext>
            </a:extLst>
          </p:cNvPr>
          <p:cNvSpPr/>
          <p:nvPr/>
        </p:nvSpPr>
        <p:spPr>
          <a:xfrm>
            <a:off x="1106750" y="1978813"/>
            <a:ext cx="8060924" cy="2400657"/>
          </a:xfrm>
          <a:prstGeom prst="rect">
            <a:avLst/>
          </a:prstGeom>
        </p:spPr>
        <p:txBody>
          <a:bodyPr wrap="square">
            <a:spAutoFit/>
          </a:bodyPr>
          <a:lstStyle/>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an expectation that we abide by Islamic principals for our clients and of course to our ummah.</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Blending these best practices will leave others with the best impression of what value-added service is through respectful behaviors that create lasting relationships. </a:t>
            </a:r>
          </a:p>
        </p:txBody>
      </p:sp>
      <p:pic>
        <p:nvPicPr>
          <p:cNvPr id="10" name="Picture 9">
            <a:extLst>
              <a:ext uri="{FF2B5EF4-FFF2-40B4-BE49-F238E27FC236}">
                <a16:creationId xmlns:a16="http://schemas.microsoft.com/office/drawing/2014/main" id="{37A7FB51-7051-44A5-8FDE-0AAC3AF36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11" name="Picture 10">
            <a:extLst>
              <a:ext uri="{FF2B5EF4-FFF2-40B4-BE49-F238E27FC236}">
                <a16:creationId xmlns:a16="http://schemas.microsoft.com/office/drawing/2014/main" id="{DEBCFF90-56F4-4563-8DD8-C50A45F27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12" name="Slide Number Placeholder 3">
            <a:extLst>
              <a:ext uri="{FF2B5EF4-FFF2-40B4-BE49-F238E27FC236}">
                <a16:creationId xmlns:a16="http://schemas.microsoft.com/office/drawing/2014/main" id="{F00E9EA1-99E7-4233-B641-0EFD89C098F0}"/>
              </a:ext>
            </a:extLst>
          </p:cNvPr>
          <p:cNvSpPr txBox="1">
            <a:spLocks/>
          </p:cNvSpPr>
          <p:nvPr/>
        </p:nvSpPr>
        <p:spPr>
          <a:xfrm>
            <a:off x="4272961" y="5553999"/>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27</a:t>
            </a:fld>
            <a:endParaRPr lang="en-US" sz="1200" dirty="0"/>
          </a:p>
        </p:txBody>
      </p:sp>
    </p:spTree>
    <p:extLst>
      <p:ext uri="{BB962C8B-B14F-4D97-AF65-F5344CB8AC3E}">
        <p14:creationId xmlns:p14="http://schemas.microsoft.com/office/powerpoint/2010/main" val="3271670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7" y="396385"/>
            <a:ext cx="8534401" cy="786531"/>
          </a:xfrm>
        </p:spPr>
        <p:txBody>
          <a:bodyPr>
            <a:noAutofit/>
          </a:bodyPr>
          <a:lstStyle/>
          <a:p>
            <a:pPr algn="ctr"/>
            <a:r>
              <a:rPr lang="en-US" b="1" dirty="0">
                <a:solidFill>
                  <a:schemeClr val="accent2"/>
                </a:solidFill>
                <a:latin typeface="Arial" panose="020B0604020202020204" pitchFamily="34" charset="0"/>
                <a:cs typeface="Arial" panose="020B0604020202020204" pitchFamily="34" charset="0"/>
              </a:rPr>
              <a:t>Halal is a Way of Life!</a:t>
            </a:r>
          </a:p>
        </p:txBody>
      </p:sp>
      <p:sp>
        <p:nvSpPr>
          <p:cNvPr id="3" name="Text Placeholder 2"/>
          <p:cNvSpPr>
            <a:spLocks noGrp="1"/>
          </p:cNvSpPr>
          <p:nvPr>
            <p:ph type="body" idx="1"/>
          </p:nvPr>
        </p:nvSpPr>
        <p:spPr>
          <a:xfrm>
            <a:off x="712133" y="1255795"/>
            <a:ext cx="8534400" cy="4677930"/>
          </a:xfrm>
        </p:spPr>
        <p:txBody>
          <a:bodyPr>
            <a:normAutofit fontScale="92500" lnSpcReduction="20000"/>
          </a:bodyPr>
          <a:lstStyle/>
          <a:p>
            <a:pPr algn="ctr"/>
            <a:r>
              <a:rPr lang="en-US" sz="2700" b="1" dirty="0">
                <a:latin typeface="Arial" panose="020B0604020202020204" pitchFamily="34" charset="0"/>
                <a:cs typeface="Arial" panose="020B0604020202020204" pitchFamily="34" charset="0"/>
              </a:rPr>
              <a:t>Halal certification is a measure of confidence for all consumers.  Certifiers are held to that purpose.</a:t>
            </a:r>
          </a:p>
          <a:p>
            <a:pPr algn="ctr"/>
            <a:endParaRPr lang="en-US" sz="3000" b="1" dirty="0">
              <a:latin typeface="Arial" panose="020B0604020202020204" pitchFamily="34" charset="0"/>
              <a:cs typeface="Arial" panose="020B0604020202020204" pitchFamily="34" charset="0"/>
              <a:hlinkClick r:id="rId3"/>
            </a:endParaRPr>
          </a:p>
          <a:p>
            <a:pPr algn="ctr"/>
            <a:endParaRPr lang="en-US" sz="3000" b="1" dirty="0">
              <a:latin typeface="Arial" panose="020B0604020202020204" pitchFamily="34" charset="0"/>
              <a:cs typeface="Arial" panose="020B0604020202020204" pitchFamily="34" charset="0"/>
              <a:hlinkClick r:id="rId3"/>
            </a:endParaRPr>
          </a:p>
          <a:p>
            <a:pPr algn="ctr"/>
            <a:endParaRPr lang="en-US" sz="3000" b="1" dirty="0">
              <a:latin typeface="Arial" panose="020B0604020202020204" pitchFamily="34" charset="0"/>
              <a:cs typeface="Arial" panose="020B0604020202020204" pitchFamily="34" charset="0"/>
              <a:hlinkClick r:id="rId3"/>
            </a:endParaRPr>
          </a:p>
          <a:p>
            <a:pPr algn="ctr"/>
            <a:r>
              <a:rPr lang="en-US" sz="3000" b="1" dirty="0">
                <a:latin typeface="Arial" panose="020B0604020202020204" pitchFamily="34" charset="0"/>
                <a:cs typeface="Arial" panose="020B0604020202020204" pitchFamily="34" charset="0"/>
                <a:hlinkClick r:id="rId3"/>
              </a:rPr>
              <a:t>www.isahalal.com</a:t>
            </a:r>
            <a:r>
              <a:rPr lang="en-US" sz="3000" b="1" dirty="0">
                <a:latin typeface="Arial" panose="020B0604020202020204" pitchFamily="34" charset="0"/>
                <a:cs typeface="Arial" panose="020B0604020202020204" pitchFamily="34" charset="0"/>
              </a:rPr>
              <a:t> </a:t>
            </a:r>
          </a:p>
          <a:p>
            <a:pPr algn="ctr"/>
            <a:r>
              <a:rPr lang="en-US" sz="3000" b="1" i="1" dirty="0">
                <a:latin typeface="Arial" panose="020B0604020202020204" pitchFamily="34" charset="0"/>
                <a:cs typeface="Arial" panose="020B0604020202020204" pitchFamily="34" charset="0"/>
                <a:hlinkClick r:id="rId4"/>
              </a:rPr>
              <a:t>isa@isahalal.com</a:t>
            </a:r>
            <a:r>
              <a:rPr lang="en-US" sz="3000" b="1" i="1" dirty="0">
                <a:latin typeface="Arial" panose="020B0604020202020204" pitchFamily="34" charset="0"/>
                <a:cs typeface="Arial" panose="020B0604020202020204" pitchFamily="34" charset="0"/>
              </a:rPr>
              <a:t> </a:t>
            </a:r>
          </a:p>
          <a:p>
            <a:pPr algn="ctr"/>
            <a:r>
              <a:rPr lang="en-US" sz="3000" b="1" dirty="0">
                <a:latin typeface="Arial" panose="020B0604020202020204" pitchFamily="34" charset="0"/>
                <a:cs typeface="Arial" panose="020B0604020202020204" pitchFamily="34" charset="0"/>
              </a:rPr>
              <a:t>Tel:  (319) 362-0480</a:t>
            </a:r>
          </a:p>
          <a:p>
            <a:pPr algn="ctr"/>
            <a:endParaRPr lang="en-US" sz="30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ISA is Your Guide to the Global Halal Market</a:t>
            </a:r>
          </a:p>
          <a:p>
            <a:pPr algn="ctr"/>
            <a:endParaRPr lang="en-US" sz="3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4174686" y="5838248"/>
            <a:ext cx="1142245" cy="669925"/>
          </a:xfrm>
        </p:spPr>
        <p:txBody>
          <a:bodyPr/>
          <a:lstStyle/>
          <a:p>
            <a:fld id="{D57F1E4F-1CFF-5643-939E-217C01CDF565}" type="slidenum">
              <a:rPr lang="en-US" sz="1200" smtClean="0"/>
              <a:pPr/>
              <a:t>28</a:t>
            </a:fld>
            <a:endParaRPr lang="en-US" sz="12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5886" y="5694556"/>
            <a:ext cx="642989" cy="61722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4579" y="5685777"/>
            <a:ext cx="626002" cy="626002"/>
          </a:xfrm>
          <a:prstGeom prst="rect">
            <a:avLst/>
          </a:prstGeom>
        </p:spPr>
      </p:pic>
      <p:sp>
        <p:nvSpPr>
          <p:cNvPr id="7" name="Footer Placeholder 6"/>
          <p:cNvSpPr>
            <a:spLocks noGrp="1"/>
          </p:cNvSpPr>
          <p:nvPr>
            <p:ph type="ftr" sz="quarter" idx="11"/>
          </p:nvPr>
        </p:nvSpPr>
        <p:spPr>
          <a:xfrm>
            <a:off x="677334" y="6249182"/>
            <a:ext cx="8653702" cy="365125"/>
          </a:xfrm>
        </p:spPr>
        <p:txBody>
          <a:bodyPr/>
          <a:lstStyle/>
          <a:p>
            <a:r>
              <a:rPr lang="en-US" dirty="0"/>
              <a:t>©2020 Islamic Services of America (“ISA”); Confidential and Proprietary to ISA, not to be shared or disseminated without the prior written permission of ISA</a:t>
            </a:r>
          </a:p>
        </p:txBody>
      </p:sp>
      <p:pic>
        <p:nvPicPr>
          <p:cNvPr id="8" name="Picture 7">
            <a:extLst>
              <a:ext uri="{FF2B5EF4-FFF2-40B4-BE49-F238E27FC236}">
                <a16:creationId xmlns:a16="http://schemas.microsoft.com/office/drawing/2014/main" id="{21D27AB5-231C-4B65-B76F-D8D5D093D289}"/>
              </a:ext>
            </a:extLst>
          </p:cNvPr>
          <p:cNvPicPr>
            <a:picLocks noChangeAspect="1"/>
          </p:cNvPicPr>
          <p:nvPr/>
        </p:nvPicPr>
        <p:blipFill>
          <a:blip r:embed="rId7"/>
          <a:stretch>
            <a:fillRect/>
          </a:stretch>
        </p:blipFill>
        <p:spPr>
          <a:xfrm>
            <a:off x="3131483" y="2389734"/>
            <a:ext cx="3695700" cy="771525"/>
          </a:xfrm>
          <a:prstGeom prst="rect">
            <a:avLst/>
          </a:prstGeom>
        </p:spPr>
      </p:pic>
    </p:spTree>
    <p:extLst>
      <p:ext uri="{BB962C8B-B14F-4D97-AF65-F5344CB8AC3E}">
        <p14:creationId xmlns:p14="http://schemas.microsoft.com/office/powerpoint/2010/main" val="158797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C64E24-1D1D-41C0-AE61-8B0C2D558E67}"/>
              </a:ext>
            </a:extLst>
          </p:cNvPr>
          <p:cNvSpPr txBox="1">
            <a:spLocks/>
          </p:cNvSpPr>
          <p:nvPr/>
        </p:nvSpPr>
        <p:spPr>
          <a:xfrm>
            <a:off x="476390" y="406400"/>
            <a:ext cx="8885324" cy="2345509"/>
          </a:xfrm>
          <a:prstGeom prst="rect">
            <a:avLst/>
          </a:prstGeom>
        </p:spPr>
        <p:txBody>
          <a:bodyPr vert="horz" lIns="91440" tIns="45720" rIns="91440" bIns="45720" rtlCol="0" anchor="b">
            <a:normAutofit fontScale="975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Arial" panose="020B0604020202020204" pitchFamily="34" charset="0"/>
                <a:cs typeface="Arial" panose="020B0604020202020204" pitchFamily="34" charset="0"/>
              </a:rPr>
              <a:t>How HCBs Educate Clients and Promote the Concept of Halal </a:t>
            </a:r>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 to Reach Their Desire to </a:t>
            </a:r>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Add Revenue and Growth</a:t>
            </a:r>
          </a:p>
        </p:txBody>
      </p:sp>
      <p:sp>
        <p:nvSpPr>
          <p:cNvPr id="7" name="Text Placeholder 2">
            <a:extLst>
              <a:ext uri="{FF2B5EF4-FFF2-40B4-BE49-F238E27FC236}">
                <a16:creationId xmlns:a16="http://schemas.microsoft.com/office/drawing/2014/main" id="{2B518FAC-DE67-4370-A373-EF76D7E1D275}"/>
              </a:ext>
            </a:extLst>
          </p:cNvPr>
          <p:cNvSpPr txBox="1">
            <a:spLocks/>
          </p:cNvSpPr>
          <p:nvPr/>
        </p:nvSpPr>
        <p:spPr>
          <a:xfrm>
            <a:off x="955433" y="2973566"/>
            <a:ext cx="7777256" cy="276805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Introduce and define the concept of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from both religious and technical perspectives.</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Explain how manufacturers, distributors and end users benefit from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certified products.</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Discuss opportunities for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product sales beyond one’s own borders.</a:t>
            </a:r>
          </a:p>
          <a:p>
            <a:pPr marL="457200" indent="-457200">
              <a:buFont typeface="+mj-lt"/>
              <a:buAutoNum type="arabicPeriod"/>
            </a:pPr>
            <a:r>
              <a:rPr lang="en-US" dirty="0">
                <a:solidFill>
                  <a:schemeClr val="tx1"/>
                </a:solidFill>
                <a:latin typeface="Arial" panose="020B0604020202020204" pitchFamily="34" charset="0"/>
                <a:cs typeface="Arial" panose="020B0604020202020204" pitchFamily="34" charset="0"/>
              </a:rPr>
              <a:t>Meet </a:t>
            </a:r>
            <a:r>
              <a:rPr lang="en-US" b="1" dirty="0">
                <a:solidFill>
                  <a:schemeClr val="tx1"/>
                </a:solidFill>
                <a:latin typeface="Arial" panose="020B0604020202020204" pitchFamily="34" charset="0"/>
                <a:cs typeface="Arial" panose="020B0604020202020204" pitchFamily="34" charset="0"/>
              </a:rPr>
              <a:t>Halal</a:t>
            </a:r>
            <a:r>
              <a:rPr lang="en-US" dirty="0">
                <a:solidFill>
                  <a:schemeClr val="tx1"/>
                </a:solidFill>
                <a:latin typeface="Arial" panose="020B0604020202020204" pitchFamily="34" charset="0"/>
                <a:cs typeface="Arial" panose="020B0604020202020204" pitchFamily="34" charset="0"/>
              </a:rPr>
              <a:t> export certificate documentation needs.</a:t>
            </a:r>
          </a:p>
        </p:txBody>
      </p:sp>
      <p:sp>
        <p:nvSpPr>
          <p:cNvPr id="8" name="Slide Number Placeholder 3">
            <a:extLst>
              <a:ext uri="{FF2B5EF4-FFF2-40B4-BE49-F238E27FC236}">
                <a16:creationId xmlns:a16="http://schemas.microsoft.com/office/drawing/2014/main" id="{D36DF9FD-86EB-4A6D-8992-D4AB8FB4EE97}"/>
              </a:ext>
            </a:extLst>
          </p:cNvPr>
          <p:cNvSpPr txBox="1">
            <a:spLocks/>
          </p:cNvSpPr>
          <p:nvPr/>
        </p:nvSpPr>
        <p:spPr>
          <a:xfrm>
            <a:off x="4242954" y="5885728"/>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3</a:t>
            </a:fld>
            <a:endParaRPr lang="en-US" sz="1200" dirty="0"/>
          </a:p>
        </p:txBody>
      </p:sp>
      <p:pic>
        <p:nvPicPr>
          <p:cNvPr id="9" name="Picture 8">
            <a:extLst>
              <a:ext uri="{FF2B5EF4-FFF2-40B4-BE49-F238E27FC236}">
                <a16:creationId xmlns:a16="http://schemas.microsoft.com/office/drawing/2014/main" id="{4A6D1C26-BDBC-4A83-B7E3-2F9881E90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10" name="Picture 9">
            <a:extLst>
              <a:ext uri="{FF2B5EF4-FFF2-40B4-BE49-F238E27FC236}">
                <a16:creationId xmlns:a16="http://schemas.microsoft.com/office/drawing/2014/main" id="{40CC7167-33F8-492C-9A2C-83BDFE31B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11" name="Footer Placeholder 4">
            <a:extLst>
              <a:ext uri="{FF2B5EF4-FFF2-40B4-BE49-F238E27FC236}">
                <a16:creationId xmlns:a16="http://schemas.microsoft.com/office/drawing/2014/main" id="{954DB4B6-CE8A-41A1-88A7-F959C9557292}"/>
              </a:ext>
            </a:extLst>
          </p:cNvPr>
          <p:cNvSpPr txBox="1">
            <a:spLocks/>
          </p:cNvSpPr>
          <p:nvPr/>
        </p:nvSpPr>
        <p:spPr>
          <a:xfrm>
            <a:off x="677333" y="6363483"/>
            <a:ext cx="833345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©2020 Islamic Services of America (“ISA”); Confidential and Proprietary to ISA, not to be shared or disseminated without the prior written permission of ISA</a:t>
            </a:r>
          </a:p>
        </p:txBody>
      </p:sp>
    </p:spTree>
    <p:extLst>
      <p:ext uri="{BB962C8B-B14F-4D97-AF65-F5344CB8AC3E}">
        <p14:creationId xmlns:p14="http://schemas.microsoft.com/office/powerpoint/2010/main" val="112123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0" y="406400"/>
            <a:ext cx="8885324" cy="1299077"/>
          </a:xfrm>
        </p:spPr>
        <p:txBody>
          <a:bodyPr>
            <a:normAutofit/>
          </a:bodyPr>
          <a:lstStyle/>
          <a:p>
            <a:pPr algn="ctr"/>
            <a:r>
              <a:rPr lang="en-US" sz="3600" b="1" dirty="0">
                <a:solidFill>
                  <a:schemeClr val="accent2"/>
                </a:solidFill>
                <a:latin typeface="Arial" panose="020B0604020202020204" pitchFamily="34" charset="0"/>
                <a:cs typeface="Arial" panose="020B0604020202020204" pitchFamily="34" charset="0"/>
              </a:rPr>
              <a:t>Demonstrate Halal Credentials, Accreditations and Affiliations</a:t>
            </a: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30424" y="3083590"/>
            <a:ext cx="7777256" cy="3228189"/>
          </a:xfrm>
        </p:spPr>
        <p:txBody>
          <a:bodyPr>
            <a:noAutofit/>
          </a:bodyPr>
          <a:lstStyle/>
          <a:p>
            <a:pPr algn="ctr">
              <a:spcBef>
                <a:spcPts val="600"/>
              </a:spcBef>
            </a:pPr>
            <a:r>
              <a:rPr lang="en-US" b="1" dirty="0">
                <a:solidFill>
                  <a:schemeClr val="tx2"/>
                </a:solidFill>
                <a:latin typeface="Arial" panose="020B0604020202020204" pitchFamily="34" charset="0"/>
                <a:cs typeface="Arial" panose="020B0604020202020204" pitchFamily="34" charset="0"/>
              </a:rPr>
              <a:t>As a member of the World Halal Food Council (WHFC), ISA upholds international Halal assurance standards for all global markets and including the key SE Asia region: Malaysia (JAKIM), Indonesia (MUI), Singapore (MUIS) and The Philippines (IDCCP).</a:t>
            </a:r>
          </a:p>
          <a:p>
            <a:pPr algn="ctr">
              <a:spcBef>
                <a:spcPts val="0"/>
              </a:spcBef>
            </a:pPr>
            <a:endParaRPr lang="en-US" sz="800" b="1" dirty="0">
              <a:solidFill>
                <a:schemeClr val="tx2"/>
              </a:solidFill>
              <a:latin typeface="Arial" panose="020B0604020202020204" pitchFamily="34" charset="0"/>
              <a:cs typeface="Arial" panose="020B0604020202020204" pitchFamily="34" charset="0"/>
            </a:endParaRPr>
          </a:p>
          <a:p>
            <a:pPr algn="ctr">
              <a:spcBef>
                <a:spcPts val="0"/>
              </a:spcBef>
            </a:pPr>
            <a:r>
              <a:rPr lang="en-US" b="1" dirty="0">
                <a:solidFill>
                  <a:schemeClr val="tx2"/>
                </a:solidFill>
                <a:latin typeface="Arial" panose="020B0604020202020204" pitchFamily="34" charset="0"/>
                <a:cs typeface="Arial" panose="020B0604020202020204" pitchFamily="34" charset="0"/>
              </a:rPr>
              <a:t>We have many respectful mutual recognition relationships with credible well established </a:t>
            </a:r>
          </a:p>
          <a:p>
            <a:pPr algn="ctr">
              <a:spcBef>
                <a:spcPts val="0"/>
              </a:spcBef>
            </a:pPr>
            <a:r>
              <a:rPr lang="en-US" b="1" dirty="0">
                <a:solidFill>
                  <a:schemeClr val="tx2"/>
                </a:solidFill>
                <a:latin typeface="Arial" panose="020B0604020202020204" pitchFamily="34" charset="0"/>
                <a:cs typeface="Arial" panose="020B0604020202020204" pitchFamily="34" charset="0"/>
              </a:rPr>
              <a:t>global Halal certifiers from Australia to Pakistan, and Brazil to the UK, South Africa to Vietnam and everywhere in between.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931" y="5694556"/>
            <a:ext cx="642989" cy="6172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5" name="Footer Placeholder 4"/>
          <p:cNvSpPr>
            <a:spLocks noGrp="1"/>
          </p:cNvSpPr>
          <p:nvPr>
            <p:ph type="ftr" sz="quarter" idx="11"/>
          </p:nvPr>
        </p:nvSpPr>
        <p:spPr>
          <a:xfrm>
            <a:off x="677333" y="6363483"/>
            <a:ext cx="8333457" cy="365125"/>
          </a:xfrm>
        </p:spPr>
        <p:txBody>
          <a:bodyPr/>
          <a:lstStyle/>
          <a:p>
            <a:pPr algn="ctr"/>
            <a:r>
              <a:rPr lang="en-US" dirty="0"/>
              <a:t>©2020 Islamic Services of America (“ISA”); Confidential and Proprietary to ISA, not to be shared or disseminated without the prior written permission of ISA</a:t>
            </a:r>
          </a:p>
        </p:txBody>
      </p:sp>
      <p:pic>
        <p:nvPicPr>
          <p:cNvPr id="9" name="Picture 8">
            <a:extLst>
              <a:ext uri="{FF2B5EF4-FFF2-40B4-BE49-F238E27FC236}">
                <a16:creationId xmlns:a16="http://schemas.microsoft.com/office/drawing/2014/main" id="{433F0F8A-C6A0-4771-B857-118695FA6466}"/>
              </a:ext>
            </a:extLst>
          </p:cNvPr>
          <p:cNvPicPr>
            <a:picLocks noChangeAspect="1"/>
          </p:cNvPicPr>
          <p:nvPr/>
        </p:nvPicPr>
        <p:blipFill>
          <a:blip r:embed="rId4"/>
          <a:stretch>
            <a:fillRect/>
          </a:stretch>
        </p:blipFill>
        <p:spPr>
          <a:xfrm>
            <a:off x="3221226" y="1873188"/>
            <a:ext cx="4415623" cy="1255999"/>
          </a:xfrm>
          <a:prstGeom prst="rect">
            <a:avLst/>
          </a:prstGeom>
        </p:spPr>
      </p:pic>
      <p:sp>
        <p:nvSpPr>
          <p:cNvPr id="10" name="Slide Number Placeholder 3">
            <a:extLst>
              <a:ext uri="{FF2B5EF4-FFF2-40B4-BE49-F238E27FC236}">
                <a16:creationId xmlns:a16="http://schemas.microsoft.com/office/drawing/2014/main" id="{4B8F9884-B31B-473E-8FF7-E0C18986F138}"/>
              </a:ext>
            </a:extLst>
          </p:cNvPr>
          <p:cNvSpPr txBox="1">
            <a:spLocks/>
          </p:cNvSpPr>
          <p:nvPr/>
        </p:nvSpPr>
        <p:spPr>
          <a:xfrm>
            <a:off x="4242954" y="5885728"/>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4</a:t>
            </a:fld>
            <a:endParaRPr lang="en-US" sz="1200" dirty="0"/>
          </a:p>
        </p:txBody>
      </p:sp>
    </p:spTree>
    <p:extLst>
      <p:ext uri="{BB962C8B-B14F-4D97-AF65-F5344CB8AC3E}">
        <p14:creationId xmlns:p14="http://schemas.microsoft.com/office/powerpoint/2010/main" val="1135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07" y="2404414"/>
            <a:ext cx="8534401" cy="1139968"/>
          </a:xfrm>
        </p:spPr>
        <p:txBody>
          <a:bodyPr>
            <a:noAutofit/>
          </a:bodyPr>
          <a:lstStyle/>
          <a:p>
            <a:pPr algn="ctr"/>
            <a:r>
              <a:rPr lang="en-US" sz="3900" b="1" dirty="0">
                <a:solidFill>
                  <a:schemeClr val="accent2"/>
                </a:solidFill>
                <a:latin typeface="Arial" panose="020B0604020202020204" pitchFamily="34" charset="0"/>
                <a:cs typeface="Arial" panose="020B0604020202020204" pitchFamily="34" charset="0"/>
              </a:rPr>
              <a:t>Is Halal Certification Just a Business?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273" y="5685777"/>
            <a:ext cx="642989" cy="617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4" name="Footer Placeholder 3"/>
          <p:cNvSpPr>
            <a:spLocks noGrp="1"/>
          </p:cNvSpPr>
          <p:nvPr>
            <p:ph type="ftr" sz="quarter" idx="11"/>
          </p:nvPr>
        </p:nvSpPr>
        <p:spPr>
          <a:xfrm>
            <a:off x="684210" y="6238799"/>
            <a:ext cx="8268199" cy="365125"/>
          </a:xfrm>
        </p:spPr>
        <p:txBody>
          <a:bodyPr/>
          <a:lstStyle/>
          <a:p>
            <a:pPr algn="ctr"/>
            <a:r>
              <a:rPr lang="en-US" dirty="0"/>
              <a:t>©2020 Islamic Services of America (“ISA”); Confidential and Proprietary to ISA, not to be shared or disseminated without the prior written permission of ISA</a:t>
            </a:r>
          </a:p>
        </p:txBody>
      </p:sp>
      <p:sp>
        <p:nvSpPr>
          <p:cNvPr id="11" name="Slide Number Placeholder 3">
            <a:extLst>
              <a:ext uri="{FF2B5EF4-FFF2-40B4-BE49-F238E27FC236}">
                <a16:creationId xmlns:a16="http://schemas.microsoft.com/office/drawing/2014/main" id="{22AE3BCD-0A5A-425C-A4BE-6BD93877403D}"/>
              </a:ext>
            </a:extLst>
          </p:cNvPr>
          <p:cNvSpPr txBox="1">
            <a:spLocks/>
          </p:cNvSpPr>
          <p:nvPr/>
        </p:nvSpPr>
        <p:spPr>
          <a:xfrm>
            <a:off x="4247186" y="5718284"/>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5</a:t>
            </a:fld>
            <a:endParaRPr lang="en-US" sz="1200" dirty="0"/>
          </a:p>
        </p:txBody>
      </p:sp>
    </p:spTree>
    <p:extLst>
      <p:ext uri="{BB962C8B-B14F-4D97-AF65-F5344CB8AC3E}">
        <p14:creationId xmlns:p14="http://schemas.microsoft.com/office/powerpoint/2010/main" val="166623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440F3F-F069-41BB-9C92-B0F89A30BE63}"/>
              </a:ext>
            </a:extLst>
          </p:cNvPr>
          <p:cNvSpPr>
            <a:spLocks noGrp="1"/>
          </p:cNvSpPr>
          <p:nvPr>
            <p:ph type="ftr" sz="quarter" idx="11"/>
          </p:nvPr>
        </p:nvSpPr>
        <p:spPr>
          <a:xfrm>
            <a:off x="677334" y="6041362"/>
            <a:ext cx="8306868" cy="365125"/>
          </a:xfrm>
        </p:spPr>
        <p:txBody>
          <a:bodyPr/>
          <a:lstStyle/>
          <a:p>
            <a:r>
              <a:rPr lang="en-US" dirty="0"/>
              <a:t>2020 Islamic Services of America (ISA); Confidential and Proprietary to ISA.  Not to be shared or disseminated without the prior written approval of ISA.</a:t>
            </a:r>
          </a:p>
        </p:txBody>
      </p:sp>
      <p:sp>
        <p:nvSpPr>
          <p:cNvPr id="5" name="Slide Number Placeholder 4">
            <a:extLst>
              <a:ext uri="{FF2B5EF4-FFF2-40B4-BE49-F238E27FC236}">
                <a16:creationId xmlns:a16="http://schemas.microsoft.com/office/drawing/2014/main" id="{26F97790-72E1-4AA5-968F-73481D0F4EA8}"/>
              </a:ext>
            </a:extLst>
          </p:cNvPr>
          <p:cNvSpPr>
            <a:spLocks noGrp="1"/>
          </p:cNvSpPr>
          <p:nvPr>
            <p:ph type="sldNum" sz="quarter" idx="12"/>
          </p:nvPr>
        </p:nvSpPr>
        <p:spPr>
          <a:xfrm>
            <a:off x="4666733" y="5676237"/>
            <a:ext cx="683339" cy="365125"/>
          </a:xfrm>
        </p:spPr>
        <p:txBody>
          <a:bodyPr/>
          <a:lstStyle/>
          <a:p>
            <a:fld id="{D57F1E4F-1CFF-5643-939E-217C01CDF565}" type="slidenum">
              <a:rPr lang="en-US" sz="1200" smtClean="0"/>
              <a:pPr/>
              <a:t>6</a:t>
            </a:fld>
            <a:endParaRPr lang="en-US" sz="1200" dirty="0"/>
          </a:p>
        </p:txBody>
      </p:sp>
      <p:sp>
        <p:nvSpPr>
          <p:cNvPr id="6" name="Title 1">
            <a:extLst>
              <a:ext uri="{FF2B5EF4-FFF2-40B4-BE49-F238E27FC236}">
                <a16:creationId xmlns:a16="http://schemas.microsoft.com/office/drawing/2014/main" id="{B81F879A-A7FA-4E4A-9DF9-69AD692FC193}"/>
              </a:ext>
            </a:extLst>
          </p:cNvPr>
          <p:cNvSpPr txBox="1">
            <a:spLocks/>
          </p:cNvSpPr>
          <p:nvPr/>
        </p:nvSpPr>
        <p:spPr>
          <a:xfrm>
            <a:off x="1589258" y="2324320"/>
            <a:ext cx="6458104" cy="110468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900" b="1" dirty="0">
                <a:solidFill>
                  <a:schemeClr val="accent2"/>
                </a:solidFill>
                <a:latin typeface="Arial" panose="020B0604020202020204" pitchFamily="34" charset="0"/>
                <a:cs typeface="Arial" panose="020B0604020202020204" pitchFamily="34" charset="0"/>
              </a:rPr>
              <a:t>Is it a Religious Obligation?</a:t>
            </a:r>
          </a:p>
        </p:txBody>
      </p:sp>
    </p:spTree>
    <p:extLst>
      <p:ext uri="{BB962C8B-B14F-4D97-AF65-F5344CB8AC3E}">
        <p14:creationId xmlns:p14="http://schemas.microsoft.com/office/powerpoint/2010/main" val="402477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273" y="5685777"/>
            <a:ext cx="642989" cy="617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4" name="Footer Placeholder 3"/>
          <p:cNvSpPr>
            <a:spLocks noGrp="1"/>
          </p:cNvSpPr>
          <p:nvPr>
            <p:ph type="ftr" sz="quarter" idx="11"/>
          </p:nvPr>
        </p:nvSpPr>
        <p:spPr>
          <a:xfrm>
            <a:off x="684210" y="6238799"/>
            <a:ext cx="8268199" cy="365125"/>
          </a:xfrm>
        </p:spPr>
        <p:txBody>
          <a:bodyPr/>
          <a:lstStyle/>
          <a:p>
            <a:pPr algn="ctr"/>
            <a:r>
              <a:rPr lang="en-US" dirty="0"/>
              <a:t>©2020 Islamic Services of America (“ISA”); Confidential and Proprietary to ISA, not to be shared or disseminated without the prior written permission of ISA</a:t>
            </a:r>
          </a:p>
        </p:txBody>
      </p:sp>
      <p:sp>
        <p:nvSpPr>
          <p:cNvPr id="9" name="Title 1"/>
          <p:cNvSpPr txBox="1">
            <a:spLocks/>
          </p:cNvSpPr>
          <p:nvPr/>
        </p:nvSpPr>
        <p:spPr>
          <a:xfrm>
            <a:off x="3293958" y="2653256"/>
            <a:ext cx="3048699" cy="795719"/>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900" b="1" dirty="0">
                <a:solidFill>
                  <a:schemeClr val="accent2"/>
                </a:solidFill>
                <a:latin typeface="Arial" panose="020B0604020202020204" pitchFamily="34" charset="0"/>
                <a:cs typeface="Arial" panose="020B0604020202020204" pitchFamily="34" charset="0"/>
              </a:rPr>
              <a:t>Is it Both?</a:t>
            </a:r>
          </a:p>
        </p:txBody>
      </p:sp>
      <p:sp>
        <p:nvSpPr>
          <p:cNvPr id="11" name="Slide Number Placeholder 3">
            <a:extLst>
              <a:ext uri="{FF2B5EF4-FFF2-40B4-BE49-F238E27FC236}">
                <a16:creationId xmlns:a16="http://schemas.microsoft.com/office/drawing/2014/main" id="{22AE3BCD-0A5A-425C-A4BE-6BD93877403D}"/>
              </a:ext>
            </a:extLst>
          </p:cNvPr>
          <p:cNvSpPr txBox="1">
            <a:spLocks/>
          </p:cNvSpPr>
          <p:nvPr/>
        </p:nvSpPr>
        <p:spPr>
          <a:xfrm>
            <a:off x="4247186" y="5718284"/>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7</a:t>
            </a:fld>
            <a:endParaRPr lang="en-US" sz="1200" dirty="0"/>
          </a:p>
        </p:txBody>
      </p:sp>
    </p:spTree>
    <p:extLst>
      <p:ext uri="{BB962C8B-B14F-4D97-AF65-F5344CB8AC3E}">
        <p14:creationId xmlns:p14="http://schemas.microsoft.com/office/powerpoint/2010/main" val="218180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273" y="5685777"/>
            <a:ext cx="642989" cy="617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4" name="Footer Placeholder 3"/>
          <p:cNvSpPr>
            <a:spLocks noGrp="1"/>
          </p:cNvSpPr>
          <p:nvPr>
            <p:ph type="ftr" sz="quarter" idx="11"/>
          </p:nvPr>
        </p:nvSpPr>
        <p:spPr>
          <a:xfrm>
            <a:off x="684210" y="6238799"/>
            <a:ext cx="8268199" cy="365125"/>
          </a:xfrm>
        </p:spPr>
        <p:txBody>
          <a:bodyPr/>
          <a:lstStyle/>
          <a:p>
            <a:pPr algn="ctr"/>
            <a:r>
              <a:rPr lang="en-US" dirty="0"/>
              <a:t>©2020 Islamic Services of America (“ISA”); Confidential and Proprietary to ISA, not to be shared or disseminated without the prior written permission of ISA</a:t>
            </a:r>
          </a:p>
        </p:txBody>
      </p:sp>
      <p:sp>
        <p:nvSpPr>
          <p:cNvPr id="10" name="Title 1"/>
          <p:cNvSpPr txBox="1">
            <a:spLocks/>
          </p:cNvSpPr>
          <p:nvPr/>
        </p:nvSpPr>
        <p:spPr>
          <a:xfrm>
            <a:off x="1153023" y="2567250"/>
            <a:ext cx="7703431" cy="86175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900" b="1" dirty="0">
                <a:solidFill>
                  <a:schemeClr val="accent2"/>
                </a:solidFill>
                <a:latin typeface="Arial" panose="020B0604020202020204" pitchFamily="34" charset="0"/>
                <a:cs typeface="Arial" panose="020B0604020202020204" pitchFamily="34" charset="0"/>
              </a:rPr>
              <a:t>Is it Dawah?</a:t>
            </a:r>
          </a:p>
        </p:txBody>
      </p:sp>
      <p:sp>
        <p:nvSpPr>
          <p:cNvPr id="11" name="Slide Number Placeholder 3">
            <a:extLst>
              <a:ext uri="{FF2B5EF4-FFF2-40B4-BE49-F238E27FC236}">
                <a16:creationId xmlns:a16="http://schemas.microsoft.com/office/drawing/2014/main" id="{22AE3BCD-0A5A-425C-A4BE-6BD93877403D}"/>
              </a:ext>
            </a:extLst>
          </p:cNvPr>
          <p:cNvSpPr txBox="1">
            <a:spLocks/>
          </p:cNvSpPr>
          <p:nvPr/>
        </p:nvSpPr>
        <p:spPr>
          <a:xfrm>
            <a:off x="4247186" y="5718284"/>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8</a:t>
            </a:fld>
            <a:endParaRPr lang="en-US" sz="1200" dirty="0"/>
          </a:p>
        </p:txBody>
      </p:sp>
    </p:spTree>
    <p:extLst>
      <p:ext uri="{BB962C8B-B14F-4D97-AF65-F5344CB8AC3E}">
        <p14:creationId xmlns:p14="http://schemas.microsoft.com/office/powerpoint/2010/main" val="173465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273" y="5685777"/>
            <a:ext cx="642989" cy="617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233" y="5685777"/>
            <a:ext cx="626002" cy="626002"/>
          </a:xfrm>
          <a:prstGeom prst="rect">
            <a:avLst/>
          </a:prstGeom>
        </p:spPr>
      </p:pic>
      <p:sp>
        <p:nvSpPr>
          <p:cNvPr id="4" name="Footer Placeholder 3"/>
          <p:cNvSpPr>
            <a:spLocks noGrp="1"/>
          </p:cNvSpPr>
          <p:nvPr>
            <p:ph type="ftr" sz="quarter" idx="11"/>
          </p:nvPr>
        </p:nvSpPr>
        <p:spPr>
          <a:xfrm>
            <a:off x="684210" y="6238799"/>
            <a:ext cx="8268199" cy="365125"/>
          </a:xfrm>
        </p:spPr>
        <p:txBody>
          <a:bodyPr/>
          <a:lstStyle/>
          <a:p>
            <a:pPr algn="ctr"/>
            <a:r>
              <a:rPr lang="en-US" dirty="0"/>
              <a:t>©2020 Islamic Services of America (“ISA”); Confidential and Proprietary to ISA, not to be shared or disseminated without the prior written permission of ISA</a:t>
            </a:r>
          </a:p>
        </p:txBody>
      </p:sp>
      <p:sp>
        <p:nvSpPr>
          <p:cNvPr id="10" name="Title 1"/>
          <p:cNvSpPr txBox="1">
            <a:spLocks/>
          </p:cNvSpPr>
          <p:nvPr/>
        </p:nvSpPr>
        <p:spPr>
          <a:xfrm>
            <a:off x="1082002" y="931430"/>
            <a:ext cx="7703431" cy="368495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900" b="1" dirty="0">
                <a:solidFill>
                  <a:schemeClr val="accent2"/>
                </a:solidFill>
                <a:latin typeface="Arial" panose="020B0604020202020204" pitchFamily="34" charset="0"/>
                <a:cs typeface="Arial" panose="020B0604020202020204" pitchFamily="34" charset="0"/>
              </a:rPr>
              <a:t>Halal Certification is All of These</a:t>
            </a:r>
          </a:p>
          <a:p>
            <a:pPr algn="ctr"/>
            <a:endParaRPr lang="en-US" sz="3900" b="1" dirty="0">
              <a:solidFill>
                <a:schemeClr val="accent2"/>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900" b="1" dirty="0">
                <a:solidFill>
                  <a:schemeClr val="accent2"/>
                </a:solidFill>
                <a:latin typeface="Arial" panose="020B0604020202020204" pitchFamily="34" charset="0"/>
                <a:cs typeface="Arial" panose="020B0604020202020204" pitchFamily="34" charset="0"/>
              </a:rPr>
              <a:t>A Religious Obligation</a:t>
            </a:r>
          </a:p>
          <a:p>
            <a:pPr marL="571500" indent="-571500">
              <a:buFont typeface="Arial" panose="020B0604020202020204" pitchFamily="34" charset="0"/>
              <a:buChar char="•"/>
            </a:pPr>
            <a:r>
              <a:rPr lang="en-US" sz="3900" b="1" dirty="0">
                <a:solidFill>
                  <a:schemeClr val="accent2"/>
                </a:solidFill>
                <a:latin typeface="Arial" panose="020B0604020202020204" pitchFamily="34" charset="0"/>
                <a:cs typeface="Arial" panose="020B0604020202020204" pitchFamily="34" charset="0"/>
              </a:rPr>
              <a:t>A Business</a:t>
            </a:r>
          </a:p>
          <a:p>
            <a:pPr marL="571500" indent="-571500">
              <a:buFont typeface="Arial" panose="020B0604020202020204" pitchFamily="34" charset="0"/>
              <a:buChar char="•"/>
            </a:pPr>
            <a:r>
              <a:rPr lang="en-US" sz="3900" b="1" dirty="0">
                <a:solidFill>
                  <a:schemeClr val="accent2"/>
                </a:solidFill>
                <a:latin typeface="Arial" panose="020B0604020202020204" pitchFamily="34" charset="0"/>
                <a:cs typeface="Arial" panose="020B0604020202020204" pitchFamily="34" charset="0"/>
              </a:rPr>
              <a:t>A Dawah Opportunity</a:t>
            </a:r>
          </a:p>
        </p:txBody>
      </p:sp>
      <p:sp>
        <p:nvSpPr>
          <p:cNvPr id="11" name="Slide Number Placeholder 3">
            <a:extLst>
              <a:ext uri="{FF2B5EF4-FFF2-40B4-BE49-F238E27FC236}">
                <a16:creationId xmlns:a16="http://schemas.microsoft.com/office/drawing/2014/main" id="{22AE3BCD-0A5A-425C-A4BE-6BD93877403D}"/>
              </a:ext>
            </a:extLst>
          </p:cNvPr>
          <p:cNvSpPr txBox="1">
            <a:spLocks/>
          </p:cNvSpPr>
          <p:nvPr/>
        </p:nvSpPr>
        <p:spPr>
          <a:xfrm>
            <a:off x="4247186" y="5718284"/>
            <a:ext cx="1142245" cy="6699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pPr/>
              <a:t>9</a:t>
            </a:fld>
            <a:endParaRPr lang="en-US" sz="1200" dirty="0"/>
          </a:p>
        </p:txBody>
      </p:sp>
    </p:spTree>
    <p:extLst>
      <p:ext uri="{BB962C8B-B14F-4D97-AF65-F5344CB8AC3E}">
        <p14:creationId xmlns:p14="http://schemas.microsoft.com/office/powerpoint/2010/main" val="28413684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5D017E3DE05A48886D3074B46E43BA" ma:contentTypeVersion="12" ma:contentTypeDescription="Create a new document." ma:contentTypeScope="" ma:versionID="b0144e104dd1e384847603dad63b4bf5">
  <xsd:schema xmlns:xsd="http://www.w3.org/2001/XMLSchema" xmlns:xs="http://www.w3.org/2001/XMLSchema" xmlns:p="http://schemas.microsoft.com/office/2006/metadata/properties" xmlns:ns2="59e8c355-c25e-40d4-9a14-b73080ae4fac" xmlns:ns3="92a39e18-e75a-43f4-8326-c2e21335f7ba" targetNamespace="http://schemas.microsoft.com/office/2006/metadata/properties" ma:root="true" ma:fieldsID="1bb4e85364cd6468eceae8a51be0b01c" ns2:_="" ns3:_="">
    <xsd:import namespace="59e8c355-c25e-40d4-9a14-b73080ae4fac"/>
    <xsd:import namespace="92a39e18-e75a-43f4-8326-c2e21335f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e8c355-c25e-40d4-9a14-b73080ae4f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a39e18-e75a-43f4-8326-c2e21335f7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9CB96-30FA-4A55-9A35-8D15E2EA9B2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8DB72A-2F18-4AC6-9DF1-0D0BDB315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e8c355-c25e-40d4-9a14-b73080ae4fac"/>
    <ds:schemaRef ds:uri="92a39e18-e75a-43f4-8326-c2e21335f7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64FC5B-ADA6-4539-95CE-60576E482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3345</TotalTime>
  <Words>2219</Words>
  <Application>Microsoft Office PowerPoint</Application>
  <PresentationFormat>Widescreen</PresentationFormat>
  <Paragraphs>199</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PowerPoint Presentation</vt:lpstr>
      <vt:lpstr>PowerPoint Presentation</vt:lpstr>
      <vt:lpstr>PowerPoint Presentation</vt:lpstr>
      <vt:lpstr>Demonstrate Halal Credentials, Accreditations and Affiliations</vt:lpstr>
      <vt:lpstr>Is Halal Certification Just a Business?</vt:lpstr>
      <vt:lpstr>PowerPoint Presentation</vt:lpstr>
      <vt:lpstr>PowerPoint Presentation</vt:lpstr>
      <vt:lpstr>PowerPoint Presentation</vt:lpstr>
      <vt:lpstr>PowerPoint Presentation</vt:lpstr>
      <vt:lpstr>Why is Halal Important and to Whom?  Why is it important for local and overseas markets?    </vt:lpstr>
      <vt:lpstr>PowerPoint Presentation</vt:lpstr>
      <vt:lpstr>Why Do Product Manufacturers Need or Want Halal Certification?</vt:lpstr>
      <vt:lpstr>Why Do Product Manufacturers Need or Want Halal Certification?</vt:lpstr>
      <vt:lpstr>How do HCBs Educate Clients and Promote the Concept of Halal   to Reach Their Desire to  Add Revenue and Growth</vt:lpstr>
      <vt:lpstr>Convey the Religious Basis and Rationale of Halal Requirements </vt:lpstr>
      <vt:lpstr>Convey the Religious Basis and Rationale of Halal Requirements </vt:lpstr>
      <vt:lpstr>How Can an HCB Demonstrate and Provide Value Added Services?</vt:lpstr>
      <vt:lpstr>How Can an HCB Demonstrate and Provide Value Added Services?</vt:lpstr>
      <vt:lpstr>PowerPoint Presentation</vt:lpstr>
      <vt:lpstr>PowerPoint Presentation</vt:lpstr>
      <vt:lpstr>PowerPoint Presentation</vt:lpstr>
      <vt:lpstr>PowerPoint Presentation</vt:lpstr>
      <vt:lpstr>Halal Certification as a Means of Dawah</vt:lpstr>
      <vt:lpstr>Halal Certification as a Means of Dawah</vt:lpstr>
      <vt:lpstr>Halal Certification as a Means of Dawah</vt:lpstr>
      <vt:lpstr>Halal Certification as a Value Added Service</vt:lpstr>
      <vt:lpstr>Halal Certification as a Value Added Service</vt:lpstr>
      <vt:lpstr>Halal is a Way of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services of America cedar rapids, iowa usa</dc:title>
  <dc:creator>Tim Hyatt</dc:creator>
  <cp:lastModifiedBy>Timothy Hyatt</cp:lastModifiedBy>
  <cp:revision>98</cp:revision>
  <cp:lastPrinted>2015-03-20T17:32:00Z</cp:lastPrinted>
  <dcterms:created xsi:type="dcterms:W3CDTF">2014-10-30T16:28:37Z</dcterms:created>
  <dcterms:modified xsi:type="dcterms:W3CDTF">2020-09-11T21:19:27Z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0x010100405D017E3DE05A48886D3074B46E43BA</vt:lpwstr>
  </property>
</Properties>
</file>